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5" r:id="rId22"/>
    <p:sldId id="276" r:id="rId23"/>
    <p:sldId id="277" r:id="rId24"/>
    <p:sldId id="278" r:id="rId25"/>
    <p:sldId id="279" r:id="rId26"/>
    <p:sldId id="280" r:id="rId27"/>
    <p:sldId id="281" r:id="rId28"/>
    <p:sldId id="282" r:id="rId29"/>
    <p:sldId id="283" r:id="rId30"/>
    <p:sldId id="284" r:id="rId31"/>
    <p:sldId id="286"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49E52-C115-0E51-14E8-7E03A15376B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F15641F-3189-24B5-1FE3-0110AAD3B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2747C51-E6F5-E507-9340-EFF3CA7A559C}"/>
              </a:ext>
            </a:extLst>
          </p:cNvPr>
          <p:cNvSpPr>
            <a:spLocks noGrp="1"/>
          </p:cNvSpPr>
          <p:nvPr>
            <p:ph type="dt" sz="half" idx="10"/>
          </p:nvPr>
        </p:nvSpPr>
        <p:spPr/>
        <p:txBody>
          <a:bodyPr/>
          <a:lstStyle/>
          <a:p>
            <a:fld id="{38E522C1-1F94-4ED3-977C-0EE56A4316E2}" type="datetimeFigureOut">
              <a:rPr lang="it-IT" smtClean="0"/>
              <a:t>09/09/2024</a:t>
            </a:fld>
            <a:endParaRPr lang="it-IT"/>
          </a:p>
        </p:txBody>
      </p:sp>
      <p:sp>
        <p:nvSpPr>
          <p:cNvPr id="5" name="Segnaposto piè di pagina 4">
            <a:extLst>
              <a:ext uri="{FF2B5EF4-FFF2-40B4-BE49-F238E27FC236}">
                <a16:creationId xmlns:a16="http://schemas.microsoft.com/office/drawing/2014/main" id="{324D4F95-2F94-9AD6-0210-5F71A196178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05B50F5-7C17-7992-11E9-24B5A6E92028}"/>
              </a:ext>
            </a:extLst>
          </p:cNvPr>
          <p:cNvSpPr>
            <a:spLocks noGrp="1"/>
          </p:cNvSpPr>
          <p:nvPr>
            <p:ph type="sldNum" sz="quarter" idx="12"/>
          </p:nvPr>
        </p:nvSpPr>
        <p:spPr/>
        <p:txBody>
          <a:bodyPr/>
          <a:lstStyle/>
          <a:p>
            <a:fld id="{69AB8604-AC86-4D86-81DA-5E48889531EC}" type="slidenum">
              <a:rPr lang="it-IT" smtClean="0"/>
              <a:t>‹N›</a:t>
            </a:fld>
            <a:endParaRPr lang="it-IT"/>
          </a:p>
        </p:txBody>
      </p:sp>
    </p:spTree>
    <p:extLst>
      <p:ext uri="{BB962C8B-B14F-4D97-AF65-F5344CB8AC3E}">
        <p14:creationId xmlns:p14="http://schemas.microsoft.com/office/powerpoint/2010/main" val="269004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07E206-5C51-66D9-0291-C82DF73D5AA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3A74BA-F7ED-6EA0-1E98-A99DB9CEC61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07097DF-95FF-C8C4-2009-19118A2F2D31}"/>
              </a:ext>
            </a:extLst>
          </p:cNvPr>
          <p:cNvSpPr>
            <a:spLocks noGrp="1"/>
          </p:cNvSpPr>
          <p:nvPr>
            <p:ph type="dt" sz="half" idx="10"/>
          </p:nvPr>
        </p:nvSpPr>
        <p:spPr/>
        <p:txBody>
          <a:bodyPr/>
          <a:lstStyle/>
          <a:p>
            <a:fld id="{38E522C1-1F94-4ED3-977C-0EE56A4316E2}" type="datetimeFigureOut">
              <a:rPr lang="it-IT" smtClean="0"/>
              <a:t>09/09/2024</a:t>
            </a:fld>
            <a:endParaRPr lang="it-IT"/>
          </a:p>
        </p:txBody>
      </p:sp>
      <p:sp>
        <p:nvSpPr>
          <p:cNvPr id="5" name="Segnaposto piè di pagina 4">
            <a:extLst>
              <a:ext uri="{FF2B5EF4-FFF2-40B4-BE49-F238E27FC236}">
                <a16:creationId xmlns:a16="http://schemas.microsoft.com/office/drawing/2014/main" id="{357F1796-E2BB-F80A-481A-DCC696ED9D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C0180E-A86C-38AE-06A4-5A09A2E190DD}"/>
              </a:ext>
            </a:extLst>
          </p:cNvPr>
          <p:cNvSpPr>
            <a:spLocks noGrp="1"/>
          </p:cNvSpPr>
          <p:nvPr>
            <p:ph type="sldNum" sz="quarter" idx="12"/>
          </p:nvPr>
        </p:nvSpPr>
        <p:spPr/>
        <p:txBody>
          <a:bodyPr/>
          <a:lstStyle/>
          <a:p>
            <a:fld id="{69AB8604-AC86-4D86-81DA-5E48889531EC}" type="slidenum">
              <a:rPr lang="it-IT" smtClean="0"/>
              <a:t>‹N›</a:t>
            </a:fld>
            <a:endParaRPr lang="it-IT"/>
          </a:p>
        </p:txBody>
      </p:sp>
    </p:spTree>
    <p:extLst>
      <p:ext uri="{BB962C8B-B14F-4D97-AF65-F5344CB8AC3E}">
        <p14:creationId xmlns:p14="http://schemas.microsoft.com/office/powerpoint/2010/main" val="200367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9B29886-62F0-24A8-1B00-7CF73C8CA2C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314D74A-8F6A-7439-36D3-799594B065B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85AB9E-DA97-2454-86B6-53DF7B73E898}"/>
              </a:ext>
            </a:extLst>
          </p:cNvPr>
          <p:cNvSpPr>
            <a:spLocks noGrp="1"/>
          </p:cNvSpPr>
          <p:nvPr>
            <p:ph type="dt" sz="half" idx="10"/>
          </p:nvPr>
        </p:nvSpPr>
        <p:spPr/>
        <p:txBody>
          <a:bodyPr/>
          <a:lstStyle/>
          <a:p>
            <a:fld id="{38E522C1-1F94-4ED3-977C-0EE56A4316E2}" type="datetimeFigureOut">
              <a:rPr lang="it-IT" smtClean="0"/>
              <a:t>09/09/2024</a:t>
            </a:fld>
            <a:endParaRPr lang="it-IT"/>
          </a:p>
        </p:txBody>
      </p:sp>
      <p:sp>
        <p:nvSpPr>
          <p:cNvPr id="5" name="Segnaposto piè di pagina 4">
            <a:extLst>
              <a:ext uri="{FF2B5EF4-FFF2-40B4-BE49-F238E27FC236}">
                <a16:creationId xmlns:a16="http://schemas.microsoft.com/office/drawing/2014/main" id="{A18D57D2-C232-C0FC-43C6-FCD822BC4B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04C849C-E1F3-81D6-CC5B-4FE3176B90B9}"/>
              </a:ext>
            </a:extLst>
          </p:cNvPr>
          <p:cNvSpPr>
            <a:spLocks noGrp="1"/>
          </p:cNvSpPr>
          <p:nvPr>
            <p:ph type="sldNum" sz="quarter" idx="12"/>
          </p:nvPr>
        </p:nvSpPr>
        <p:spPr/>
        <p:txBody>
          <a:bodyPr/>
          <a:lstStyle/>
          <a:p>
            <a:fld id="{69AB8604-AC86-4D86-81DA-5E48889531EC}" type="slidenum">
              <a:rPr lang="it-IT" smtClean="0"/>
              <a:t>‹N›</a:t>
            </a:fld>
            <a:endParaRPr lang="it-IT"/>
          </a:p>
        </p:txBody>
      </p:sp>
    </p:spTree>
    <p:extLst>
      <p:ext uri="{BB962C8B-B14F-4D97-AF65-F5344CB8AC3E}">
        <p14:creationId xmlns:p14="http://schemas.microsoft.com/office/powerpoint/2010/main" val="297726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58D8EC-1588-2AE1-304D-612C12EF177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D798BE1-0295-8932-EE68-68892FD70C2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C5B0AC-60A6-965F-AB28-30DA2ED95BA8}"/>
              </a:ext>
            </a:extLst>
          </p:cNvPr>
          <p:cNvSpPr>
            <a:spLocks noGrp="1"/>
          </p:cNvSpPr>
          <p:nvPr>
            <p:ph type="dt" sz="half" idx="10"/>
          </p:nvPr>
        </p:nvSpPr>
        <p:spPr/>
        <p:txBody>
          <a:bodyPr/>
          <a:lstStyle/>
          <a:p>
            <a:fld id="{38E522C1-1F94-4ED3-977C-0EE56A4316E2}" type="datetimeFigureOut">
              <a:rPr lang="it-IT" smtClean="0"/>
              <a:t>09/09/2024</a:t>
            </a:fld>
            <a:endParaRPr lang="it-IT"/>
          </a:p>
        </p:txBody>
      </p:sp>
      <p:sp>
        <p:nvSpPr>
          <p:cNvPr id="5" name="Segnaposto piè di pagina 4">
            <a:extLst>
              <a:ext uri="{FF2B5EF4-FFF2-40B4-BE49-F238E27FC236}">
                <a16:creationId xmlns:a16="http://schemas.microsoft.com/office/drawing/2014/main" id="{B94BAD17-3643-37F6-3720-0BFEA60AFB3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5998C3E-2B0D-6A86-84FB-FE6576DA47CE}"/>
              </a:ext>
            </a:extLst>
          </p:cNvPr>
          <p:cNvSpPr>
            <a:spLocks noGrp="1"/>
          </p:cNvSpPr>
          <p:nvPr>
            <p:ph type="sldNum" sz="quarter" idx="12"/>
          </p:nvPr>
        </p:nvSpPr>
        <p:spPr/>
        <p:txBody>
          <a:bodyPr/>
          <a:lstStyle/>
          <a:p>
            <a:fld id="{69AB8604-AC86-4D86-81DA-5E48889531EC}" type="slidenum">
              <a:rPr lang="it-IT" smtClean="0"/>
              <a:t>‹N›</a:t>
            </a:fld>
            <a:endParaRPr lang="it-IT"/>
          </a:p>
        </p:txBody>
      </p:sp>
    </p:spTree>
    <p:extLst>
      <p:ext uri="{BB962C8B-B14F-4D97-AF65-F5344CB8AC3E}">
        <p14:creationId xmlns:p14="http://schemas.microsoft.com/office/powerpoint/2010/main" val="43714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5B6615-B152-E71E-C1A0-CD4B2A01FA7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349456F-B303-908B-5D3A-BB0A235F23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C2AE8D2-7D4E-C22D-4345-4BD4154BA089}"/>
              </a:ext>
            </a:extLst>
          </p:cNvPr>
          <p:cNvSpPr>
            <a:spLocks noGrp="1"/>
          </p:cNvSpPr>
          <p:nvPr>
            <p:ph type="dt" sz="half" idx="10"/>
          </p:nvPr>
        </p:nvSpPr>
        <p:spPr/>
        <p:txBody>
          <a:bodyPr/>
          <a:lstStyle/>
          <a:p>
            <a:fld id="{38E522C1-1F94-4ED3-977C-0EE56A4316E2}" type="datetimeFigureOut">
              <a:rPr lang="it-IT" smtClean="0"/>
              <a:t>09/09/2024</a:t>
            </a:fld>
            <a:endParaRPr lang="it-IT"/>
          </a:p>
        </p:txBody>
      </p:sp>
      <p:sp>
        <p:nvSpPr>
          <p:cNvPr id="5" name="Segnaposto piè di pagina 4">
            <a:extLst>
              <a:ext uri="{FF2B5EF4-FFF2-40B4-BE49-F238E27FC236}">
                <a16:creationId xmlns:a16="http://schemas.microsoft.com/office/drawing/2014/main" id="{E9AA4E04-EF73-F08C-82E1-BDF3B848EC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E19961-9DE4-DD5E-E99A-ECCC5BD41805}"/>
              </a:ext>
            </a:extLst>
          </p:cNvPr>
          <p:cNvSpPr>
            <a:spLocks noGrp="1"/>
          </p:cNvSpPr>
          <p:nvPr>
            <p:ph type="sldNum" sz="quarter" idx="12"/>
          </p:nvPr>
        </p:nvSpPr>
        <p:spPr/>
        <p:txBody>
          <a:bodyPr/>
          <a:lstStyle/>
          <a:p>
            <a:fld id="{69AB8604-AC86-4D86-81DA-5E48889531EC}" type="slidenum">
              <a:rPr lang="it-IT" smtClean="0"/>
              <a:t>‹N›</a:t>
            </a:fld>
            <a:endParaRPr lang="it-IT"/>
          </a:p>
        </p:txBody>
      </p:sp>
    </p:spTree>
    <p:extLst>
      <p:ext uri="{BB962C8B-B14F-4D97-AF65-F5344CB8AC3E}">
        <p14:creationId xmlns:p14="http://schemas.microsoft.com/office/powerpoint/2010/main" val="425365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303674-A697-1644-5E55-E6A6C9BCE57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8136387-1DBF-8212-5B91-17DBAD3AEDD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5BB7F07-27F0-F9AF-E9DF-C3E6B686319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4C545A3-3910-29AD-DEA2-A4DB5B3A94F2}"/>
              </a:ext>
            </a:extLst>
          </p:cNvPr>
          <p:cNvSpPr>
            <a:spLocks noGrp="1"/>
          </p:cNvSpPr>
          <p:nvPr>
            <p:ph type="dt" sz="half" idx="10"/>
          </p:nvPr>
        </p:nvSpPr>
        <p:spPr/>
        <p:txBody>
          <a:bodyPr/>
          <a:lstStyle/>
          <a:p>
            <a:fld id="{38E522C1-1F94-4ED3-977C-0EE56A4316E2}" type="datetimeFigureOut">
              <a:rPr lang="it-IT" smtClean="0"/>
              <a:t>09/09/2024</a:t>
            </a:fld>
            <a:endParaRPr lang="it-IT"/>
          </a:p>
        </p:txBody>
      </p:sp>
      <p:sp>
        <p:nvSpPr>
          <p:cNvPr id="6" name="Segnaposto piè di pagina 5">
            <a:extLst>
              <a:ext uri="{FF2B5EF4-FFF2-40B4-BE49-F238E27FC236}">
                <a16:creationId xmlns:a16="http://schemas.microsoft.com/office/drawing/2014/main" id="{040A4C43-2C87-0A20-4540-19218BF782E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F4520B0-BC1E-D386-E700-1B7ECEDB6938}"/>
              </a:ext>
            </a:extLst>
          </p:cNvPr>
          <p:cNvSpPr>
            <a:spLocks noGrp="1"/>
          </p:cNvSpPr>
          <p:nvPr>
            <p:ph type="sldNum" sz="quarter" idx="12"/>
          </p:nvPr>
        </p:nvSpPr>
        <p:spPr/>
        <p:txBody>
          <a:bodyPr/>
          <a:lstStyle/>
          <a:p>
            <a:fld id="{69AB8604-AC86-4D86-81DA-5E48889531EC}" type="slidenum">
              <a:rPr lang="it-IT" smtClean="0"/>
              <a:t>‹N›</a:t>
            </a:fld>
            <a:endParaRPr lang="it-IT"/>
          </a:p>
        </p:txBody>
      </p:sp>
    </p:spTree>
    <p:extLst>
      <p:ext uri="{BB962C8B-B14F-4D97-AF65-F5344CB8AC3E}">
        <p14:creationId xmlns:p14="http://schemas.microsoft.com/office/powerpoint/2010/main" val="258203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A99D12-5A16-6C9D-EEDB-2E6728B452E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E1E8E2A-C321-1101-FF0C-6E7681189B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36CFB95-4279-B0BB-328A-86C262AA62D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5B29F3A-A01F-7D10-DCF5-46DF065B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D4A99D3-5CB1-9A91-0D13-B4B3B68CC0C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25CE4E0-1A2D-CECC-EBC3-41DA74503433}"/>
              </a:ext>
            </a:extLst>
          </p:cNvPr>
          <p:cNvSpPr>
            <a:spLocks noGrp="1"/>
          </p:cNvSpPr>
          <p:nvPr>
            <p:ph type="dt" sz="half" idx="10"/>
          </p:nvPr>
        </p:nvSpPr>
        <p:spPr/>
        <p:txBody>
          <a:bodyPr/>
          <a:lstStyle/>
          <a:p>
            <a:fld id="{38E522C1-1F94-4ED3-977C-0EE56A4316E2}" type="datetimeFigureOut">
              <a:rPr lang="it-IT" smtClean="0"/>
              <a:t>09/09/2024</a:t>
            </a:fld>
            <a:endParaRPr lang="it-IT"/>
          </a:p>
        </p:txBody>
      </p:sp>
      <p:sp>
        <p:nvSpPr>
          <p:cNvPr id="8" name="Segnaposto piè di pagina 7">
            <a:extLst>
              <a:ext uri="{FF2B5EF4-FFF2-40B4-BE49-F238E27FC236}">
                <a16:creationId xmlns:a16="http://schemas.microsoft.com/office/drawing/2014/main" id="{40752651-92B0-F627-FD6F-8C4705FA2EE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DD9B051-CA28-DBA2-A1BB-5013D8279C94}"/>
              </a:ext>
            </a:extLst>
          </p:cNvPr>
          <p:cNvSpPr>
            <a:spLocks noGrp="1"/>
          </p:cNvSpPr>
          <p:nvPr>
            <p:ph type="sldNum" sz="quarter" idx="12"/>
          </p:nvPr>
        </p:nvSpPr>
        <p:spPr/>
        <p:txBody>
          <a:bodyPr/>
          <a:lstStyle/>
          <a:p>
            <a:fld id="{69AB8604-AC86-4D86-81DA-5E48889531EC}" type="slidenum">
              <a:rPr lang="it-IT" smtClean="0"/>
              <a:t>‹N›</a:t>
            </a:fld>
            <a:endParaRPr lang="it-IT"/>
          </a:p>
        </p:txBody>
      </p:sp>
    </p:spTree>
    <p:extLst>
      <p:ext uri="{BB962C8B-B14F-4D97-AF65-F5344CB8AC3E}">
        <p14:creationId xmlns:p14="http://schemas.microsoft.com/office/powerpoint/2010/main" val="177273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2017A5-8931-4B13-FC86-298D8EA936F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83D4429-819A-A43E-5C87-9785751DFB92}"/>
              </a:ext>
            </a:extLst>
          </p:cNvPr>
          <p:cNvSpPr>
            <a:spLocks noGrp="1"/>
          </p:cNvSpPr>
          <p:nvPr>
            <p:ph type="dt" sz="half" idx="10"/>
          </p:nvPr>
        </p:nvSpPr>
        <p:spPr/>
        <p:txBody>
          <a:bodyPr/>
          <a:lstStyle/>
          <a:p>
            <a:fld id="{38E522C1-1F94-4ED3-977C-0EE56A4316E2}" type="datetimeFigureOut">
              <a:rPr lang="it-IT" smtClean="0"/>
              <a:t>09/09/2024</a:t>
            </a:fld>
            <a:endParaRPr lang="it-IT"/>
          </a:p>
        </p:txBody>
      </p:sp>
      <p:sp>
        <p:nvSpPr>
          <p:cNvPr id="4" name="Segnaposto piè di pagina 3">
            <a:extLst>
              <a:ext uri="{FF2B5EF4-FFF2-40B4-BE49-F238E27FC236}">
                <a16:creationId xmlns:a16="http://schemas.microsoft.com/office/drawing/2014/main" id="{FD198DF8-571B-3C1C-4022-8FE085A52BB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A29A893-FC98-1E57-F562-68D0B1FAEC02}"/>
              </a:ext>
            </a:extLst>
          </p:cNvPr>
          <p:cNvSpPr>
            <a:spLocks noGrp="1"/>
          </p:cNvSpPr>
          <p:nvPr>
            <p:ph type="sldNum" sz="quarter" idx="12"/>
          </p:nvPr>
        </p:nvSpPr>
        <p:spPr/>
        <p:txBody>
          <a:bodyPr/>
          <a:lstStyle/>
          <a:p>
            <a:fld id="{69AB8604-AC86-4D86-81DA-5E48889531EC}" type="slidenum">
              <a:rPr lang="it-IT" smtClean="0"/>
              <a:t>‹N›</a:t>
            </a:fld>
            <a:endParaRPr lang="it-IT"/>
          </a:p>
        </p:txBody>
      </p:sp>
    </p:spTree>
    <p:extLst>
      <p:ext uri="{BB962C8B-B14F-4D97-AF65-F5344CB8AC3E}">
        <p14:creationId xmlns:p14="http://schemas.microsoft.com/office/powerpoint/2010/main" val="174515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BB2F802-678A-145A-58F0-B5CA60EDC67E}"/>
              </a:ext>
            </a:extLst>
          </p:cNvPr>
          <p:cNvSpPr>
            <a:spLocks noGrp="1"/>
          </p:cNvSpPr>
          <p:nvPr>
            <p:ph type="dt" sz="half" idx="10"/>
          </p:nvPr>
        </p:nvSpPr>
        <p:spPr/>
        <p:txBody>
          <a:bodyPr/>
          <a:lstStyle/>
          <a:p>
            <a:fld id="{38E522C1-1F94-4ED3-977C-0EE56A4316E2}" type="datetimeFigureOut">
              <a:rPr lang="it-IT" smtClean="0"/>
              <a:t>09/09/2024</a:t>
            </a:fld>
            <a:endParaRPr lang="it-IT"/>
          </a:p>
        </p:txBody>
      </p:sp>
      <p:sp>
        <p:nvSpPr>
          <p:cNvPr id="3" name="Segnaposto piè di pagina 2">
            <a:extLst>
              <a:ext uri="{FF2B5EF4-FFF2-40B4-BE49-F238E27FC236}">
                <a16:creationId xmlns:a16="http://schemas.microsoft.com/office/drawing/2014/main" id="{8DD20B29-A157-C8C5-76B8-7130EF343BE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3480EBC-CE1F-B32A-E6B3-59BAE2E554B6}"/>
              </a:ext>
            </a:extLst>
          </p:cNvPr>
          <p:cNvSpPr>
            <a:spLocks noGrp="1"/>
          </p:cNvSpPr>
          <p:nvPr>
            <p:ph type="sldNum" sz="quarter" idx="12"/>
          </p:nvPr>
        </p:nvSpPr>
        <p:spPr/>
        <p:txBody>
          <a:bodyPr/>
          <a:lstStyle/>
          <a:p>
            <a:fld id="{69AB8604-AC86-4D86-81DA-5E48889531EC}" type="slidenum">
              <a:rPr lang="it-IT" smtClean="0"/>
              <a:t>‹N›</a:t>
            </a:fld>
            <a:endParaRPr lang="it-IT"/>
          </a:p>
        </p:txBody>
      </p:sp>
    </p:spTree>
    <p:extLst>
      <p:ext uri="{BB962C8B-B14F-4D97-AF65-F5344CB8AC3E}">
        <p14:creationId xmlns:p14="http://schemas.microsoft.com/office/powerpoint/2010/main" val="342490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E2D24-87AD-3718-DBF0-B7EC5EFE156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66BD44-6A36-53C7-39F7-BE1E7021F5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E2615E6-42F0-AC2D-C661-A0B1B9DAF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637395C-F7CE-C132-50FE-AB8E06B90D05}"/>
              </a:ext>
            </a:extLst>
          </p:cNvPr>
          <p:cNvSpPr>
            <a:spLocks noGrp="1"/>
          </p:cNvSpPr>
          <p:nvPr>
            <p:ph type="dt" sz="half" idx="10"/>
          </p:nvPr>
        </p:nvSpPr>
        <p:spPr/>
        <p:txBody>
          <a:bodyPr/>
          <a:lstStyle/>
          <a:p>
            <a:fld id="{38E522C1-1F94-4ED3-977C-0EE56A4316E2}" type="datetimeFigureOut">
              <a:rPr lang="it-IT" smtClean="0"/>
              <a:t>09/09/2024</a:t>
            </a:fld>
            <a:endParaRPr lang="it-IT"/>
          </a:p>
        </p:txBody>
      </p:sp>
      <p:sp>
        <p:nvSpPr>
          <p:cNvPr id="6" name="Segnaposto piè di pagina 5">
            <a:extLst>
              <a:ext uri="{FF2B5EF4-FFF2-40B4-BE49-F238E27FC236}">
                <a16:creationId xmlns:a16="http://schemas.microsoft.com/office/drawing/2014/main" id="{77125F19-0322-71F4-7D28-3966B7FE6DB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9F00D76-8F28-AF58-CD82-FB758A977057}"/>
              </a:ext>
            </a:extLst>
          </p:cNvPr>
          <p:cNvSpPr>
            <a:spLocks noGrp="1"/>
          </p:cNvSpPr>
          <p:nvPr>
            <p:ph type="sldNum" sz="quarter" idx="12"/>
          </p:nvPr>
        </p:nvSpPr>
        <p:spPr/>
        <p:txBody>
          <a:bodyPr/>
          <a:lstStyle/>
          <a:p>
            <a:fld id="{69AB8604-AC86-4D86-81DA-5E48889531EC}" type="slidenum">
              <a:rPr lang="it-IT" smtClean="0"/>
              <a:t>‹N›</a:t>
            </a:fld>
            <a:endParaRPr lang="it-IT"/>
          </a:p>
        </p:txBody>
      </p:sp>
    </p:spTree>
    <p:extLst>
      <p:ext uri="{BB962C8B-B14F-4D97-AF65-F5344CB8AC3E}">
        <p14:creationId xmlns:p14="http://schemas.microsoft.com/office/powerpoint/2010/main" val="139284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2AB7F5-C5C5-DC4C-05E5-C939837BCD9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1FDAD04-0CAD-DD86-27F6-482BE3667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3CF3AD8-5698-8ED6-89F1-A12501D95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FC02C6B-64D1-2794-188D-8CEE05ED2A6C}"/>
              </a:ext>
            </a:extLst>
          </p:cNvPr>
          <p:cNvSpPr>
            <a:spLocks noGrp="1"/>
          </p:cNvSpPr>
          <p:nvPr>
            <p:ph type="dt" sz="half" idx="10"/>
          </p:nvPr>
        </p:nvSpPr>
        <p:spPr/>
        <p:txBody>
          <a:bodyPr/>
          <a:lstStyle/>
          <a:p>
            <a:fld id="{38E522C1-1F94-4ED3-977C-0EE56A4316E2}" type="datetimeFigureOut">
              <a:rPr lang="it-IT" smtClean="0"/>
              <a:t>09/09/2024</a:t>
            </a:fld>
            <a:endParaRPr lang="it-IT"/>
          </a:p>
        </p:txBody>
      </p:sp>
      <p:sp>
        <p:nvSpPr>
          <p:cNvPr id="6" name="Segnaposto piè di pagina 5">
            <a:extLst>
              <a:ext uri="{FF2B5EF4-FFF2-40B4-BE49-F238E27FC236}">
                <a16:creationId xmlns:a16="http://schemas.microsoft.com/office/drawing/2014/main" id="{315F417F-9A5C-6A55-F6B1-850E7EADAA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9D4C3D8-A52B-94E9-9BC6-B61892DFC932}"/>
              </a:ext>
            </a:extLst>
          </p:cNvPr>
          <p:cNvSpPr>
            <a:spLocks noGrp="1"/>
          </p:cNvSpPr>
          <p:nvPr>
            <p:ph type="sldNum" sz="quarter" idx="12"/>
          </p:nvPr>
        </p:nvSpPr>
        <p:spPr/>
        <p:txBody>
          <a:bodyPr/>
          <a:lstStyle/>
          <a:p>
            <a:fld id="{69AB8604-AC86-4D86-81DA-5E48889531EC}" type="slidenum">
              <a:rPr lang="it-IT" smtClean="0"/>
              <a:t>‹N›</a:t>
            </a:fld>
            <a:endParaRPr lang="it-IT"/>
          </a:p>
        </p:txBody>
      </p:sp>
    </p:spTree>
    <p:extLst>
      <p:ext uri="{BB962C8B-B14F-4D97-AF65-F5344CB8AC3E}">
        <p14:creationId xmlns:p14="http://schemas.microsoft.com/office/powerpoint/2010/main" val="171746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4D45045-693E-0B7C-B7BD-8CB0B74DC9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E4AA61F-64B7-CBE2-C0BB-AF97F31E1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2B485F-043D-1046-09F5-FCBE95397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E522C1-1F94-4ED3-977C-0EE56A4316E2}" type="datetimeFigureOut">
              <a:rPr lang="it-IT" smtClean="0"/>
              <a:t>09/09/2024</a:t>
            </a:fld>
            <a:endParaRPr lang="it-IT"/>
          </a:p>
        </p:txBody>
      </p:sp>
      <p:sp>
        <p:nvSpPr>
          <p:cNvPr id="5" name="Segnaposto piè di pagina 4">
            <a:extLst>
              <a:ext uri="{FF2B5EF4-FFF2-40B4-BE49-F238E27FC236}">
                <a16:creationId xmlns:a16="http://schemas.microsoft.com/office/drawing/2014/main" id="{6230AE02-4478-E009-6501-99F6AB083E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3383FC8E-A208-870A-9735-BCB3B599E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AB8604-AC86-4D86-81DA-5E48889531EC}" type="slidenum">
              <a:rPr lang="it-IT" smtClean="0"/>
              <a:t>‹N›</a:t>
            </a:fld>
            <a:endParaRPr lang="it-IT"/>
          </a:p>
        </p:txBody>
      </p:sp>
    </p:spTree>
    <p:extLst>
      <p:ext uri="{BB962C8B-B14F-4D97-AF65-F5344CB8AC3E}">
        <p14:creationId xmlns:p14="http://schemas.microsoft.com/office/powerpoint/2010/main" val="421266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C67CEB-DEEE-CE76-8FFD-E2C25A01D8D6}"/>
              </a:ext>
            </a:extLst>
          </p:cNvPr>
          <p:cNvSpPr>
            <a:spLocks noGrp="1"/>
          </p:cNvSpPr>
          <p:nvPr>
            <p:ph type="ctrTitle"/>
          </p:nvPr>
        </p:nvSpPr>
        <p:spPr>
          <a:xfrm>
            <a:off x="1524000" y="995680"/>
            <a:ext cx="9144000" cy="2285999"/>
          </a:xfrm>
        </p:spPr>
        <p:txBody>
          <a:bodyPr>
            <a:normAutofit/>
          </a:bodyPr>
          <a:lstStyle/>
          <a:p>
            <a:r>
              <a:rPr lang="it-IT" sz="7200" i="1" dirty="0">
                <a:solidFill>
                  <a:srgbClr val="C00000"/>
                </a:solidFill>
              </a:rPr>
              <a:t>PRESENTAZIONE MENU’ SCOLASTICO </a:t>
            </a:r>
          </a:p>
        </p:txBody>
      </p:sp>
      <p:sp>
        <p:nvSpPr>
          <p:cNvPr id="3" name="Sottotitolo 2">
            <a:extLst>
              <a:ext uri="{FF2B5EF4-FFF2-40B4-BE49-F238E27FC236}">
                <a16:creationId xmlns:a16="http://schemas.microsoft.com/office/drawing/2014/main" id="{992652AC-ED4E-2961-445C-1C122174E80F}"/>
              </a:ext>
            </a:extLst>
          </p:cNvPr>
          <p:cNvSpPr>
            <a:spLocks noGrp="1"/>
          </p:cNvSpPr>
          <p:nvPr>
            <p:ph type="subTitle" idx="1"/>
          </p:nvPr>
        </p:nvSpPr>
        <p:spPr>
          <a:xfrm>
            <a:off x="1524000" y="4368800"/>
            <a:ext cx="9144000" cy="914400"/>
          </a:xfrm>
        </p:spPr>
        <p:txBody>
          <a:bodyPr>
            <a:normAutofit/>
          </a:bodyPr>
          <a:lstStyle/>
          <a:p>
            <a:r>
              <a:rPr lang="it-IT" sz="3600" i="1" dirty="0"/>
              <a:t>A.S. 2024-2025</a:t>
            </a:r>
          </a:p>
        </p:txBody>
      </p:sp>
    </p:spTree>
    <p:extLst>
      <p:ext uri="{BB962C8B-B14F-4D97-AF65-F5344CB8AC3E}">
        <p14:creationId xmlns:p14="http://schemas.microsoft.com/office/powerpoint/2010/main" val="6180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6164F2-5C87-CEA3-5F49-CE36565F93D4}"/>
              </a:ext>
            </a:extLst>
          </p:cNvPr>
          <p:cNvSpPr>
            <a:spLocks noGrp="1"/>
          </p:cNvSpPr>
          <p:nvPr>
            <p:ph type="title"/>
          </p:nvPr>
        </p:nvSpPr>
        <p:spPr>
          <a:xfrm>
            <a:off x="838200" y="365125"/>
            <a:ext cx="10515600" cy="1931035"/>
          </a:xfrm>
        </p:spPr>
        <p:txBody>
          <a:bodyPr>
            <a:normAutofit/>
          </a:bodyPr>
          <a:lstStyle/>
          <a:p>
            <a:pPr algn="ctr"/>
            <a:r>
              <a:rPr lang="it-IT" sz="2400" i="1" dirty="0">
                <a:effectLst/>
                <a:latin typeface="Aptos" panose="020B0004020202020204" pitchFamily="34" charset="0"/>
                <a:ea typeface="Aptos" panose="020B0004020202020204" pitchFamily="34" charset="0"/>
                <a:cs typeface="Times New Roman" panose="02020603050405020304" pitchFamily="18" charset="0"/>
              </a:rPr>
              <a:t>I LARN (livelli di assunzione raccomandati di energia e nutrienti per la popolazione italiana – Società Italiana di Nutrizione Umana revisione 2014) esprimono gli apporti giornalieri raccomandati di energia e nutrienti</a:t>
            </a:r>
            <a:endParaRPr lang="it-IT" sz="2400" i="1" dirty="0"/>
          </a:p>
        </p:txBody>
      </p:sp>
      <p:pic>
        <p:nvPicPr>
          <p:cNvPr id="5" name="Segnaposto contenuto 4">
            <a:extLst>
              <a:ext uri="{FF2B5EF4-FFF2-40B4-BE49-F238E27FC236}">
                <a16:creationId xmlns:a16="http://schemas.microsoft.com/office/drawing/2014/main" id="{641E3821-4FDF-E774-CD20-49A7A9BBEEB4}"/>
              </a:ext>
            </a:extLst>
          </p:cNvPr>
          <p:cNvPicPr>
            <a:picLocks noGrp="1" noChangeAspect="1"/>
          </p:cNvPicPr>
          <p:nvPr>
            <p:ph idx="1"/>
          </p:nvPr>
        </p:nvPicPr>
        <p:blipFill>
          <a:blip r:embed="rId2"/>
          <a:stretch>
            <a:fillRect/>
          </a:stretch>
        </p:blipFill>
        <p:spPr>
          <a:xfrm>
            <a:off x="3065600" y="2599092"/>
            <a:ext cx="5898533" cy="4004908"/>
          </a:xfrm>
        </p:spPr>
      </p:pic>
    </p:spTree>
    <p:extLst>
      <p:ext uri="{BB962C8B-B14F-4D97-AF65-F5344CB8AC3E}">
        <p14:creationId xmlns:p14="http://schemas.microsoft.com/office/powerpoint/2010/main" val="1922275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78AB0C-B936-1B1F-6A30-2F32C3F8CA2E}"/>
              </a:ext>
            </a:extLst>
          </p:cNvPr>
          <p:cNvSpPr>
            <a:spLocks noGrp="1"/>
          </p:cNvSpPr>
          <p:nvPr>
            <p:ph type="title"/>
          </p:nvPr>
        </p:nvSpPr>
        <p:spPr>
          <a:xfrm>
            <a:off x="838200" y="365125"/>
            <a:ext cx="10515600" cy="1778635"/>
          </a:xfrm>
        </p:spPr>
        <p:txBody>
          <a:bodyPr>
            <a:noAutofit/>
          </a:bodyPr>
          <a:lstStyle/>
          <a:p>
            <a:pPr algn="ctr"/>
            <a:r>
              <a:rPr lang="it-IT" sz="4000" dirty="0">
                <a:effectLst/>
                <a:latin typeface="Aptos" panose="020B0004020202020204" pitchFamily="34" charset="0"/>
                <a:ea typeface="Aptos" panose="020B0004020202020204" pitchFamily="34" charset="0"/>
                <a:cs typeface="Times New Roman" panose="02020603050405020304" pitchFamily="18" charset="0"/>
              </a:rPr>
              <a:t>I range degli apporti raccomandati di energia e nutrienti per il pranzo, indicati in tabella, sono la media dei valori per fascia d’età e per genere</a:t>
            </a:r>
            <a:endParaRPr lang="it-IT" sz="4000" dirty="0"/>
          </a:p>
        </p:txBody>
      </p:sp>
      <p:graphicFrame>
        <p:nvGraphicFramePr>
          <p:cNvPr id="4" name="Segnaposto contenuto 3">
            <a:extLst>
              <a:ext uri="{FF2B5EF4-FFF2-40B4-BE49-F238E27FC236}">
                <a16:creationId xmlns:a16="http://schemas.microsoft.com/office/drawing/2014/main" id="{1D18F056-F722-A323-DAA2-8FE0CC2E6429}"/>
              </a:ext>
            </a:extLst>
          </p:cNvPr>
          <p:cNvGraphicFramePr>
            <a:graphicFrameLocks noGrp="1"/>
          </p:cNvGraphicFramePr>
          <p:nvPr>
            <p:ph idx="1"/>
            <p:extLst>
              <p:ext uri="{D42A27DB-BD31-4B8C-83A1-F6EECF244321}">
                <p14:modId xmlns:p14="http://schemas.microsoft.com/office/powerpoint/2010/main" val="3522990308"/>
              </p:ext>
            </p:extLst>
          </p:nvPr>
        </p:nvGraphicFramePr>
        <p:xfrm>
          <a:off x="2764790" y="2403888"/>
          <a:ext cx="6785610" cy="4342351"/>
        </p:xfrm>
        <a:graphic>
          <a:graphicData uri="http://schemas.openxmlformats.org/drawingml/2006/table">
            <a:tbl>
              <a:tblPr firstRow="1" firstCol="1" bandRow="1">
                <a:tableStyleId>{5C22544A-7EE6-4342-B048-85BDC9FD1C3A}</a:tableStyleId>
              </a:tblPr>
              <a:tblGrid>
                <a:gridCol w="1130465">
                  <a:extLst>
                    <a:ext uri="{9D8B030D-6E8A-4147-A177-3AD203B41FA5}">
                      <a16:colId xmlns:a16="http://schemas.microsoft.com/office/drawing/2014/main" val="3360002789"/>
                    </a:ext>
                  </a:extLst>
                </a:gridCol>
                <a:gridCol w="1130465">
                  <a:extLst>
                    <a:ext uri="{9D8B030D-6E8A-4147-A177-3AD203B41FA5}">
                      <a16:colId xmlns:a16="http://schemas.microsoft.com/office/drawing/2014/main" val="92534033"/>
                    </a:ext>
                  </a:extLst>
                </a:gridCol>
                <a:gridCol w="1131170">
                  <a:extLst>
                    <a:ext uri="{9D8B030D-6E8A-4147-A177-3AD203B41FA5}">
                      <a16:colId xmlns:a16="http://schemas.microsoft.com/office/drawing/2014/main" val="1562283297"/>
                    </a:ext>
                  </a:extLst>
                </a:gridCol>
                <a:gridCol w="1131170">
                  <a:extLst>
                    <a:ext uri="{9D8B030D-6E8A-4147-A177-3AD203B41FA5}">
                      <a16:colId xmlns:a16="http://schemas.microsoft.com/office/drawing/2014/main" val="3800885946"/>
                    </a:ext>
                  </a:extLst>
                </a:gridCol>
                <a:gridCol w="1131170">
                  <a:extLst>
                    <a:ext uri="{9D8B030D-6E8A-4147-A177-3AD203B41FA5}">
                      <a16:colId xmlns:a16="http://schemas.microsoft.com/office/drawing/2014/main" val="3100719233"/>
                    </a:ext>
                  </a:extLst>
                </a:gridCol>
                <a:gridCol w="1131170">
                  <a:extLst>
                    <a:ext uri="{9D8B030D-6E8A-4147-A177-3AD203B41FA5}">
                      <a16:colId xmlns:a16="http://schemas.microsoft.com/office/drawing/2014/main" val="2558721588"/>
                    </a:ext>
                  </a:extLst>
                </a:gridCol>
              </a:tblGrid>
              <a:tr h="1244567">
                <a:tc>
                  <a:txBody>
                    <a:bodyPr/>
                    <a:lstStyle/>
                    <a:p>
                      <a:pPr algn="just">
                        <a:lnSpc>
                          <a:spcPct val="115000"/>
                        </a:lnSpc>
                        <a:spcAft>
                          <a:spcPts val="800"/>
                        </a:spcAft>
                      </a:pPr>
                      <a:r>
                        <a:rPr lang="it-IT" sz="1200" kern="100">
                          <a:effectLst/>
                        </a:rPr>
                        <a:t>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it-IT" sz="1000" kern="100">
                          <a:effectLst/>
                        </a:rPr>
                        <a:t> </a:t>
                      </a:r>
                      <a:endParaRPr lang="it-IT" sz="1200" kern="100">
                        <a:effectLst/>
                      </a:endParaRPr>
                    </a:p>
                    <a:p>
                      <a:pPr algn="just">
                        <a:lnSpc>
                          <a:spcPct val="115000"/>
                        </a:lnSpc>
                        <a:spcAft>
                          <a:spcPts val="800"/>
                        </a:spcAft>
                      </a:pPr>
                      <a:r>
                        <a:rPr lang="it-IT" sz="1000" kern="100">
                          <a:effectLst/>
                        </a:rPr>
                        <a:t>RANGE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it-IT" sz="1000" kern="100">
                          <a:effectLst/>
                        </a:rPr>
                        <a:t> </a:t>
                      </a:r>
                      <a:endParaRPr lang="it-IT" sz="1200" kern="100">
                        <a:effectLst/>
                      </a:endParaRPr>
                    </a:p>
                    <a:p>
                      <a:pPr algn="just">
                        <a:lnSpc>
                          <a:spcPct val="115000"/>
                        </a:lnSpc>
                        <a:spcAft>
                          <a:spcPts val="800"/>
                        </a:spcAft>
                      </a:pPr>
                      <a:r>
                        <a:rPr lang="it-IT" sz="1000" kern="100">
                          <a:effectLst/>
                        </a:rPr>
                        <a:t>SCUOLA</a:t>
                      </a:r>
                      <a:endParaRPr lang="it-IT" sz="1200" kern="100">
                        <a:effectLst/>
                      </a:endParaRPr>
                    </a:p>
                    <a:p>
                      <a:pPr algn="just">
                        <a:lnSpc>
                          <a:spcPct val="115000"/>
                        </a:lnSpc>
                        <a:spcAft>
                          <a:spcPts val="800"/>
                        </a:spcAft>
                      </a:pPr>
                      <a:r>
                        <a:rPr lang="it-IT" sz="1000" kern="100">
                          <a:effectLst/>
                        </a:rPr>
                        <a:t>INFANZIA</a:t>
                      </a:r>
                      <a:endParaRPr lang="it-IT" sz="1200" kern="100">
                        <a:effectLst/>
                      </a:endParaRPr>
                    </a:p>
                    <a:p>
                      <a:pPr algn="just">
                        <a:lnSpc>
                          <a:spcPct val="115000"/>
                        </a:lnSpc>
                        <a:spcAft>
                          <a:spcPts val="800"/>
                        </a:spcAft>
                      </a:pPr>
                      <a:r>
                        <a:rPr lang="it-IT" sz="1000" kern="100">
                          <a:effectLst/>
                        </a:rPr>
                        <a:t>(3-6 anni)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it-IT" sz="1000" kern="100">
                          <a:effectLst/>
                        </a:rPr>
                        <a:t> </a:t>
                      </a:r>
                      <a:endParaRPr lang="it-IT" sz="1200" kern="100">
                        <a:effectLst/>
                      </a:endParaRPr>
                    </a:p>
                    <a:p>
                      <a:pPr algn="just">
                        <a:lnSpc>
                          <a:spcPct val="115000"/>
                        </a:lnSpc>
                        <a:spcAft>
                          <a:spcPts val="800"/>
                        </a:spcAft>
                      </a:pPr>
                      <a:r>
                        <a:rPr lang="it-IT" sz="1000" kern="100">
                          <a:effectLst/>
                        </a:rPr>
                        <a:t>SCUOLA</a:t>
                      </a:r>
                      <a:endParaRPr lang="it-IT" sz="1200" kern="100">
                        <a:effectLst/>
                      </a:endParaRPr>
                    </a:p>
                    <a:p>
                      <a:pPr algn="just">
                        <a:lnSpc>
                          <a:spcPct val="115000"/>
                        </a:lnSpc>
                        <a:spcAft>
                          <a:spcPts val="800"/>
                        </a:spcAft>
                      </a:pPr>
                      <a:r>
                        <a:rPr lang="it-IT" sz="1000" kern="100">
                          <a:effectLst/>
                        </a:rPr>
                        <a:t>PRIMARIA</a:t>
                      </a:r>
                      <a:endParaRPr lang="it-IT" sz="1200" kern="100">
                        <a:effectLst/>
                      </a:endParaRPr>
                    </a:p>
                    <a:p>
                      <a:pPr algn="just">
                        <a:lnSpc>
                          <a:spcPct val="115000"/>
                        </a:lnSpc>
                        <a:spcAft>
                          <a:spcPts val="800"/>
                        </a:spcAft>
                      </a:pPr>
                      <a:r>
                        <a:rPr lang="it-IT" sz="1000" kern="100">
                          <a:effectLst/>
                        </a:rPr>
                        <a:t>(6-11 anni)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it-IT" sz="1000" kern="100">
                          <a:effectLst/>
                        </a:rPr>
                        <a:t>SCUOLA SECONDARIA DI PRIMO GRADO </a:t>
                      </a:r>
                      <a:endParaRPr lang="it-IT" sz="1200" kern="100">
                        <a:effectLst/>
                      </a:endParaRPr>
                    </a:p>
                    <a:p>
                      <a:pPr algn="just">
                        <a:lnSpc>
                          <a:spcPct val="115000"/>
                        </a:lnSpc>
                        <a:spcAft>
                          <a:spcPts val="800"/>
                        </a:spcAft>
                      </a:pPr>
                      <a:r>
                        <a:rPr lang="it-IT" sz="1000" kern="100">
                          <a:effectLst/>
                        </a:rPr>
                        <a:t>(11-14 anni)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it-IT" sz="1000" kern="100">
                          <a:effectLst/>
                        </a:rPr>
                        <a:t>SCUOLA SECONDARIA DI SECONDO GRADO </a:t>
                      </a:r>
                      <a:endParaRPr lang="it-IT" sz="1200" kern="100">
                        <a:effectLst/>
                      </a:endParaRPr>
                    </a:p>
                    <a:p>
                      <a:pPr algn="just">
                        <a:lnSpc>
                          <a:spcPct val="115000"/>
                        </a:lnSpc>
                        <a:spcAft>
                          <a:spcPts val="800"/>
                        </a:spcAft>
                      </a:pPr>
                      <a:r>
                        <a:rPr lang="it-IT" sz="1000" kern="100">
                          <a:effectLst/>
                        </a:rPr>
                        <a:t>(14-17 anni)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003123"/>
                  </a:ext>
                </a:extLst>
              </a:tr>
              <a:tr h="774446">
                <a:tc>
                  <a:txBody>
                    <a:bodyPr/>
                    <a:lstStyle/>
                    <a:p>
                      <a:pPr algn="ctr">
                        <a:lnSpc>
                          <a:spcPct val="115000"/>
                        </a:lnSpc>
                        <a:spcAft>
                          <a:spcPts val="800"/>
                        </a:spcAft>
                      </a:pPr>
                      <a:r>
                        <a:rPr lang="it-IT" sz="1000" kern="100">
                          <a:effectLst/>
                        </a:rPr>
                        <a:t> </a:t>
                      </a:r>
                      <a:endParaRPr lang="it-IT" sz="1200" kern="100">
                        <a:effectLst/>
                      </a:endParaRPr>
                    </a:p>
                    <a:p>
                      <a:pPr algn="ctr">
                        <a:lnSpc>
                          <a:spcPct val="115000"/>
                        </a:lnSpc>
                        <a:spcAft>
                          <a:spcPts val="800"/>
                        </a:spcAft>
                      </a:pPr>
                      <a:r>
                        <a:rPr lang="it-IT" sz="1000" kern="100">
                          <a:effectLst/>
                        </a:rPr>
                        <a:t>Energia Kcal</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*40% dell’energia giornaliera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526-626</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dirty="0">
                          <a:effectLst/>
                        </a:rPr>
                        <a:t> </a:t>
                      </a:r>
                    </a:p>
                    <a:p>
                      <a:pPr algn="ctr">
                        <a:lnSpc>
                          <a:spcPct val="115000"/>
                        </a:lnSpc>
                        <a:spcAft>
                          <a:spcPts val="800"/>
                        </a:spcAft>
                      </a:pPr>
                      <a:r>
                        <a:rPr lang="it-IT" sz="1200" kern="100" dirty="0">
                          <a:effectLst/>
                        </a:rPr>
                        <a:t>632-919</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972-1083</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1082-1206</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8806348"/>
                  </a:ext>
                </a:extLst>
              </a:tr>
              <a:tr h="774446">
                <a:tc>
                  <a:txBody>
                    <a:bodyPr/>
                    <a:lstStyle/>
                    <a:p>
                      <a:pPr algn="ctr">
                        <a:lnSpc>
                          <a:spcPct val="115000"/>
                        </a:lnSpc>
                        <a:spcAft>
                          <a:spcPts val="800"/>
                        </a:spcAft>
                      </a:pPr>
                      <a:r>
                        <a:rPr lang="it-IT" sz="1000" kern="100">
                          <a:effectLst/>
                        </a:rPr>
                        <a:t> </a:t>
                      </a:r>
                      <a:endParaRPr lang="it-IT" sz="1200" kern="100">
                        <a:effectLst/>
                      </a:endParaRPr>
                    </a:p>
                    <a:p>
                      <a:pPr algn="ctr">
                        <a:lnSpc>
                          <a:spcPct val="115000"/>
                        </a:lnSpc>
                        <a:spcAft>
                          <a:spcPts val="800"/>
                        </a:spcAft>
                      </a:pPr>
                      <a:r>
                        <a:rPr lang="it-IT" sz="1000" kern="100">
                          <a:effectLst/>
                        </a:rPr>
                        <a:t>Proteine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*10-15% dell’energia del pasto</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15-22g</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17-32g</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26-39g</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29-43g</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1801643"/>
                  </a:ext>
                </a:extLst>
              </a:tr>
              <a:tr h="774446">
                <a:tc>
                  <a:txBody>
                    <a:bodyPr/>
                    <a:lstStyle/>
                    <a:p>
                      <a:pPr algn="ctr">
                        <a:lnSpc>
                          <a:spcPct val="115000"/>
                        </a:lnSpc>
                        <a:spcAft>
                          <a:spcPts val="800"/>
                        </a:spcAft>
                      </a:pPr>
                      <a:r>
                        <a:rPr lang="it-IT" sz="1000" kern="100">
                          <a:effectLst/>
                        </a:rPr>
                        <a:t> </a:t>
                      </a:r>
                      <a:endParaRPr lang="it-IT" sz="1200" kern="100">
                        <a:effectLst/>
                      </a:endParaRPr>
                    </a:p>
                    <a:p>
                      <a:pPr algn="ctr">
                        <a:lnSpc>
                          <a:spcPct val="115000"/>
                        </a:lnSpc>
                        <a:spcAft>
                          <a:spcPts val="800"/>
                        </a:spcAft>
                      </a:pPr>
                      <a:r>
                        <a:rPr lang="it-IT" sz="1000" kern="100">
                          <a:effectLst/>
                        </a:rPr>
                        <a:t>Lipidi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*25-30% dell’energia del pasto</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16-19g</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19-29g</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29-34g</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32-38g</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2486682"/>
                  </a:ext>
                </a:extLst>
              </a:tr>
              <a:tr h="774446">
                <a:tc>
                  <a:txBody>
                    <a:bodyPr/>
                    <a:lstStyle/>
                    <a:p>
                      <a:pPr algn="ctr">
                        <a:lnSpc>
                          <a:spcPct val="115000"/>
                        </a:lnSpc>
                        <a:spcAft>
                          <a:spcPts val="800"/>
                        </a:spcAft>
                      </a:pPr>
                      <a:r>
                        <a:rPr lang="it-IT" sz="1000" kern="100">
                          <a:effectLst/>
                        </a:rPr>
                        <a:t> </a:t>
                      </a:r>
                      <a:endParaRPr lang="it-IT" sz="1200" kern="100">
                        <a:effectLst/>
                      </a:endParaRPr>
                    </a:p>
                    <a:p>
                      <a:pPr algn="ctr">
                        <a:lnSpc>
                          <a:spcPct val="115000"/>
                        </a:lnSpc>
                        <a:spcAft>
                          <a:spcPts val="800"/>
                        </a:spcAft>
                      </a:pPr>
                      <a:r>
                        <a:rPr lang="it-IT" sz="1000" kern="100">
                          <a:effectLst/>
                        </a:rPr>
                        <a:t>Glucidi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*55-60% dell’energia el pasto</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79-86g</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95-130g</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a:effectLst/>
                        </a:rPr>
                        <a:t> </a:t>
                      </a:r>
                    </a:p>
                    <a:p>
                      <a:pPr algn="ctr">
                        <a:lnSpc>
                          <a:spcPct val="115000"/>
                        </a:lnSpc>
                        <a:spcAft>
                          <a:spcPts val="800"/>
                        </a:spcAft>
                      </a:pPr>
                      <a:r>
                        <a:rPr lang="it-IT" sz="1200" kern="100">
                          <a:effectLst/>
                        </a:rPr>
                        <a:t>141-154g</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it-IT" sz="1200" kern="100" dirty="0">
                          <a:effectLst/>
                        </a:rPr>
                        <a:t> </a:t>
                      </a:r>
                    </a:p>
                    <a:p>
                      <a:pPr algn="ctr">
                        <a:lnSpc>
                          <a:spcPct val="115000"/>
                        </a:lnSpc>
                        <a:spcAft>
                          <a:spcPts val="800"/>
                        </a:spcAft>
                      </a:pPr>
                      <a:r>
                        <a:rPr lang="it-IT" sz="1200" kern="100" dirty="0">
                          <a:effectLst/>
                        </a:rPr>
                        <a:t>157-172g</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8832262"/>
                  </a:ext>
                </a:extLst>
              </a:tr>
            </a:tbl>
          </a:graphicData>
        </a:graphic>
      </p:graphicFrame>
    </p:spTree>
    <p:extLst>
      <p:ext uri="{BB962C8B-B14F-4D97-AF65-F5344CB8AC3E}">
        <p14:creationId xmlns:p14="http://schemas.microsoft.com/office/powerpoint/2010/main" val="226827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6CF14-1427-FE55-8190-B96F22976A83}"/>
              </a:ext>
            </a:extLst>
          </p:cNvPr>
          <p:cNvSpPr>
            <a:spLocks noGrp="1"/>
          </p:cNvSpPr>
          <p:nvPr>
            <p:ph type="title"/>
          </p:nvPr>
        </p:nvSpPr>
        <p:spPr>
          <a:xfrm>
            <a:off x="838200" y="365125"/>
            <a:ext cx="10515600" cy="2225675"/>
          </a:xfrm>
        </p:spPr>
        <p:txBody>
          <a:bodyPr>
            <a:normAutofit/>
          </a:bodyPr>
          <a:lstStyle/>
          <a:p>
            <a:r>
              <a:rPr lang="it-IT" sz="2800" b="1" dirty="0">
                <a:effectLst/>
                <a:latin typeface="Aptos" panose="020B0004020202020204" pitchFamily="34" charset="0"/>
                <a:ea typeface="Aptos" panose="020B0004020202020204" pitchFamily="34" charset="0"/>
                <a:cs typeface="Times New Roman" panose="02020603050405020304" pitchFamily="18" charset="0"/>
              </a:rPr>
              <a:t>COSTRUZIONE DEL MENU’</a:t>
            </a:r>
            <a:br>
              <a:rPr lang="it-IT" sz="2800" b="1" dirty="0">
                <a:effectLst/>
                <a:latin typeface="Aptos" panose="020B0004020202020204" pitchFamily="34" charset="0"/>
                <a:ea typeface="Aptos" panose="020B0004020202020204" pitchFamily="34" charset="0"/>
                <a:cs typeface="Times New Roman" panose="02020603050405020304" pitchFamily="18" charset="0"/>
              </a:rPr>
            </a:br>
            <a:br>
              <a:rPr lang="it-IT" sz="2800" b="1" kern="100" dirty="0">
                <a:effectLst/>
                <a:latin typeface="Aptos" panose="020B0004020202020204" pitchFamily="34" charset="0"/>
                <a:ea typeface="Aptos" panose="020B0004020202020204" pitchFamily="34" charset="0"/>
                <a:cs typeface="Times New Roman" panose="02020603050405020304" pitchFamily="18" charset="0"/>
              </a:rPr>
            </a:br>
            <a:r>
              <a:rPr lang="it-IT" sz="2800" kern="100" dirty="0">
                <a:effectLst/>
                <a:latin typeface="Aptos" panose="020B0004020202020204" pitchFamily="34" charset="0"/>
                <a:ea typeface="Aptos" panose="020B0004020202020204" pitchFamily="34" charset="0"/>
                <a:cs typeface="Times New Roman" panose="02020603050405020304" pitchFamily="18" charset="0"/>
              </a:rPr>
              <a:t>Il menù scolastico è articolato su </a:t>
            </a:r>
            <a:r>
              <a:rPr lang="it-IT" sz="2800" i="1" kern="100" dirty="0">
                <a:effectLst/>
                <a:latin typeface="Aptos" panose="020B0004020202020204" pitchFamily="34" charset="0"/>
                <a:ea typeface="Aptos" panose="020B0004020202020204" pitchFamily="34" charset="0"/>
                <a:cs typeface="Times New Roman" panose="02020603050405020304" pitchFamily="18" charset="0"/>
              </a:rPr>
              <a:t>quattro settimane</a:t>
            </a:r>
            <a:r>
              <a:rPr lang="it-IT" sz="2800" kern="100" dirty="0">
                <a:effectLst/>
                <a:latin typeface="Aptos" panose="020B0004020202020204" pitchFamily="34" charset="0"/>
                <a:ea typeface="Aptos" panose="020B0004020202020204" pitchFamily="34" charset="0"/>
                <a:cs typeface="Times New Roman" panose="02020603050405020304" pitchFamily="18" charset="0"/>
              </a:rPr>
              <a:t>, a rotazione, e diversificato per il periodo </a:t>
            </a:r>
            <a:r>
              <a:rPr lang="it-IT" sz="2800" i="1" kern="100" dirty="0">
                <a:effectLst/>
                <a:latin typeface="Aptos" panose="020B0004020202020204" pitchFamily="34" charset="0"/>
                <a:ea typeface="Aptos" panose="020B0004020202020204" pitchFamily="34" charset="0"/>
                <a:cs typeface="Times New Roman" panose="02020603050405020304" pitchFamily="18" charset="0"/>
              </a:rPr>
              <a:t>autunno-inverno</a:t>
            </a:r>
            <a:r>
              <a:rPr lang="it-IT" sz="2800" kern="100" dirty="0">
                <a:effectLst/>
                <a:latin typeface="Aptos" panose="020B0004020202020204" pitchFamily="34" charset="0"/>
                <a:ea typeface="Aptos" panose="020B0004020202020204" pitchFamily="34" charset="0"/>
                <a:cs typeface="Times New Roman" panose="02020603050405020304" pitchFamily="18" charset="0"/>
              </a:rPr>
              <a:t> e </a:t>
            </a:r>
            <a:r>
              <a:rPr lang="it-IT" sz="2800" i="1" kern="100" dirty="0">
                <a:effectLst/>
                <a:latin typeface="Aptos" panose="020B0004020202020204" pitchFamily="34" charset="0"/>
                <a:ea typeface="Aptos" panose="020B0004020202020204" pitchFamily="34" charset="0"/>
                <a:cs typeface="Times New Roman" panose="02020603050405020304" pitchFamily="18" charset="0"/>
              </a:rPr>
              <a:t>primavera-estate</a:t>
            </a:r>
            <a:r>
              <a:rPr lang="it-IT" sz="2800" kern="100" dirty="0">
                <a:effectLst/>
                <a:latin typeface="Aptos" panose="020B0004020202020204" pitchFamily="34" charset="0"/>
                <a:ea typeface="Aptos" panose="020B0004020202020204" pitchFamily="34" charset="0"/>
                <a:cs typeface="Times New Roman" panose="02020603050405020304" pitchFamily="18" charset="0"/>
              </a:rPr>
              <a:t>.</a:t>
            </a:r>
            <a:endParaRPr lang="it-IT" sz="2800" dirty="0"/>
          </a:p>
        </p:txBody>
      </p:sp>
      <p:sp>
        <p:nvSpPr>
          <p:cNvPr id="3" name="Segnaposto contenuto 2">
            <a:extLst>
              <a:ext uri="{FF2B5EF4-FFF2-40B4-BE49-F238E27FC236}">
                <a16:creationId xmlns:a16="http://schemas.microsoft.com/office/drawing/2014/main" id="{3DF879CC-95CD-179A-F0A2-D7D4583473BA}"/>
              </a:ext>
            </a:extLst>
          </p:cNvPr>
          <p:cNvSpPr>
            <a:spLocks noGrp="1"/>
          </p:cNvSpPr>
          <p:nvPr>
            <p:ph idx="1"/>
          </p:nvPr>
        </p:nvSpPr>
        <p:spPr>
          <a:xfrm>
            <a:off x="838200" y="2546985"/>
            <a:ext cx="10515600" cy="4158615"/>
          </a:xfrm>
        </p:spPr>
        <p:txBody>
          <a:bodyPr>
            <a:normAutofit/>
          </a:bodyPr>
          <a:lstStyle/>
          <a:p>
            <a:pPr marL="0" indent="0" algn="just">
              <a:lnSpc>
                <a:spcPct val="115000"/>
              </a:lnSpc>
              <a:spcAft>
                <a:spcPts val="800"/>
              </a:spcAft>
              <a:buNone/>
            </a:pPr>
            <a:r>
              <a:rPr lang="it-IT" sz="2400" b="1" dirty="0">
                <a:effectLst/>
                <a:latin typeface="Aptos" panose="020B0004020202020204" pitchFamily="34" charset="0"/>
                <a:ea typeface="Aptos" panose="020B0004020202020204" pitchFamily="34" charset="0"/>
                <a:cs typeface="Times New Roman" panose="02020603050405020304" pitchFamily="18" charset="0"/>
              </a:rPr>
              <a:t>COMPOSIZIONE DEL MENU’</a:t>
            </a:r>
            <a:endParaRPr lang="it-IT"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it-IT" sz="2400" kern="100" dirty="0">
                <a:effectLst/>
                <a:latin typeface="Aptos" panose="020B0004020202020204" pitchFamily="34" charset="0"/>
                <a:ea typeface="Aptos" panose="020B0004020202020204" pitchFamily="34" charset="0"/>
                <a:cs typeface="Times New Roman" panose="02020603050405020304" pitchFamily="18" charset="0"/>
              </a:rPr>
              <a:t>Il menù giornaliero deve essere costituito da:</a:t>
            </a:r>
          </a:p>
          <a:p>
            <a:pPr marL="342900" lvl="0" indent="-342900" algn="just">
              <a:lnSpc>
                <a:spcPct val="115000"/>
              </a:lnSpc>
              <a:buFont typeface="Symbol" panose="05050102010706020507" pitchFamily="18" charset="2"/>
              <a:buChar char=""/>
            </a:pPr>
            <a:r>
              <a:rPr lang="it-IT" sz="2400" i="1" kern="100" dirty="0">
                <a:effectLst/>
                <a:latin typeface="Aptos" panose="020B0004020202020204" pitchFamily="34" charset="0"/>
                <a:ea typeface="Aptos" panose="020B0004020202020204" pitchFamily="34" charset="0"/>
                <a:cs typeface="Times New Roman" panose="02020603050405020304" pitchFamily="18" charset="0"/>
              </a:rPr>
              <a:t>Primi piatti a base di cereali</a:t>
            </a:r>
          </a:p>
          <a:p>
            <a:pPr marL="342900" lvl="0" indent="-342900" algn="just">
              <a:lnSpc>
                <a:spcPct val="115000"/>
              </a:lnSpc>
              <a:buFont typeface="Symbol" panose="05050102010706020507" pitchFamily="18" charset="2"/>
              <a:buChar char=""/>
            </a:pPr>
            <a:r>
              <a:rPr lang="it-IT" sz="2400" i="1" kern="100" dirty="0">
                <a:effectLst/>
                <a:latin typeface="Aptos" panose="020B0004020202020204" pitchFamily="34" charset="0"/>
                <a:ea typeface="Aptos" panose="020B0004020202020204" pitchFamily="34" charset="0"/>
                <a:cs typeface="Times New Roman" panose="02020603050405020304" pitchFamily="18" charset="0"/>
              </a:rPr>
              <a:t>Secondi piatti </a:t>
            </a:r>
            <a:r>
              <a:rPr lang="it-IT" sz="2400" kern="100" dirty="0">
                <a:effectLst/>
                <a:latin typeface="Aptos" panose="020B0004020202020204" pitchFamily="34" charset="0"/>
                <a:ea typeface="Aptos" panose="020B0004020202020204" pitchFamily="34" charset="0"/>
                <a:cs typeface="Times New Roman" panose="02020603050405020304" pitchFamily="18" charset="0"/>
              </a:rPr>
              <a:t>(carne, pesce, salumi, uova, formaggi, legumi)</a:t>
            </a:r>
          </a:p>
          <a:p>
            <a:pPr marL="342900" lvl="0" indent="-342900" algn="just">
              <a:lnSpc>
                <a:spcPct val="115000"/>
              </a:lnSpc>
              <a:buFont typeface="Symbol" panose="05050102010706020507" pitchFamily="18" charset="2"/>
              <a:buChar char=""/>
            </a:pPr>
            <a:r>
              <a:rPr lang="it-IT" sz="2400" i="1" kern="100" dirty="0">
                <a:effectLst/>
                <a:latin typeface="Aptos" panose="020B0004020202020204" pitchFamily="34" charset="0"/>
                <a:ea typeface="Aptos" panose="020B0004020202020204" pitchFamily="34" charset="0"/>
                <a:cs typeface="Times New Roman" panose="02020603050405020304" pitchFamily="18" charset="0"/>
              </a:rPr>
              <a:t>Contorno</a:t>
            </a:r>
            <a:r>
              <a:rPr lang="it-IT" sz="2400" kern="100" dirty="0">
                <a:effectLst/>
                <a:latin typeface="Aptos" panose="020B0004020202020204" pitchFamily="34" charset="0"/>
                <a:ea typeface="Aptos" panose="020B0004020202020204" pitchFamily="34" charset="0"/>
                <a:cs typeface="Times New Roman" panose="02020603050405020304" pitchFamily="18" charset="0"/>
              </a:rPr>
              <a:t> di verdure/ortaggi di stagione </a:t>
            </a:r>
          </a:p>
          <a:p>
            <a:pPr marL="342900" lvl="0" indent="-342900" algn="just">
              <a:lnSpc>
                <a:spcPct val="115000"/>
              </a:lnSpc>
              <a:buFont typeface="Symbol" panose="05050102010706020507" pitchFamily="18" charset="2"/>
              <a:buChar char=""/>
            </a:pPr>
            <a:r>
              <a:rPr lang="it-IT" sz="2400" i="1" kern="100" dirty="0">
                <a:effectLst/>
                <a:latin typeface="Aptos" panose="020B0004020202020204" pitchFamily="34" charset="0"/>
                <a:ea typeface="Aptos" panose="020B0004020202020204" pitchFamily="34" charset="0"/>
                <a:cs typeface="Times New Roman" panose="02020603050405020304" pitchFamily="18" charset="0"/>
              </a:rPr>
              <a:t>Pane</a:t>
            </a:r>
            <a:r>
              <a:rPr lang="it-IT" sz="2400" kern="100" dirty="0">
                <a:effectLst/>
                <a:latin typeface="Aptos" panose="020B0004020202020204" pitchFamily="34" charset="0"/>
                <a:ea typeface="Aptos" panose="020B0004020202020204" pitchFamily="34" charset="0"/>
                <a:cs typeface="Times New Roman" panose="02020603050405020304" pitchFamily="18" charset="0"/>
              </a:rPr>
              <a:t> non addizionato di grassi e a ridotto contenuto di sale</a:t>
            </a:r>
          </a:p>
          <a:p>
            <a:pPr marL="342900" lvl="0" indent="-342900" algn="just">
              <a:lnSpc>
                <a:spcPct val="115000"/>
              </a:lnSpc>
              <a:spcAft>
                <a:spcPts val="800"/>
              </a:spcAft>
              <a:buFont typeface="Symbol" panose="05050102010706020507" pitchFamily="18" charset="2"/>
              <a:buChar char=""/>
            </a:pPr>
            <a:r>
              <a:rPr lang="it-IT" sz="2400" i="1" kern="100" dirty="0">
                <a:effectLst/>
                <a:latin typeface="Aptos" panose="020B0004020202020204" pitchFamily="34" charset="0"/>
                <a:ea typeface="Aptos" panose="020B0004020202020204" pitchFamily="34" charset="0"/>
                <a:cs typeface="Times New Roman" panose="02020603050405020304" pitchFamily="18" charset="0"/>
              </a:rPr>
              <a:t>Frutta fresca </a:t>
            </a:r>
            <a:r>
              <a:rPr lang="it-IT" sz="2400" kern="100" dirty="0">
                <a:effectLst/>
                <a:latin typeface="Aptos" panose="020B0004020202020204" pitchFamily="34" charset="0"/>
                <a:ea typeface="Aptos" panose="020B0004020202020204" pitchFamily="34" charset="0"/>
                <a:cs typeface="Times New Roman" panose="02020603050405020304" pitchFamily="18" charset="0"/>
              </a:rPr>
              <a:t>di stagione</a:t>
            </a:r>
          </a:p>
        </p:txBody>
      </p:sp>
    </p:spTree>
    <p:extLst>
      <p:ext uri="{BB962C8B-B14F-4D97-AF65-F5344CB8AC3E}">
        <p14:creationId xmlns:p14="http://schemas.microsoft.com/office/powerpoint/2010/main" val="3410670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egnaposto contenuto 3">
            <a:extLst>
              <a:ext uri="{FF2B5EF4-FFF2-40B4-BE49-F238E27FC236}">
                <a16:creationId xmlns:a16="http://schemas.microsoft.com/office/drawing/2014/main" id="{368BE99F-E43A-CD19-D493-CE4B79EED8E9}"/>
              </a:ext>
            </a:extLst>
          </p:cNvPr>
          <p:cNvGraphicFramePr>
            <a:graphicFrameLocks noGrp="1"/>
          </p:cNvGraphicFramePr>
          <p:nvPr>
            <p:ph idx="1"/>
            <p:extLst>
              <p:ext uri="{D42A27DB-BD31-4B8C-83A1-F6EECF244321}">
                <p14:modId xmlns:p14="http://schemas.microsoft.com/office/powerpoint/2010/main" val="3524741296"/>
              </p:ext>
            </p:extLst>
          </p:nvPr>
        </p:nvGraphicFramePr>
        <p:xfrm>
          <a:off x="643467" y="1178895"/>
          <a:ext cx="10905066" cy="4500213"/>
        </p:xfrm>
        <a:graphic>
          <a:graphicData uri="http://schemas.openxmlformats.org/drawingml/2006/table">
            <a:tbl>
              <a:tblPr firstRow="1" firstCol="1" bandRow="1">
                <a:noFill/>
                <a:tableStyleId>{5C22544A-7EE6-4342-B048-85BDC9FD1C3A}</a:tableStyleId>
              </a:tblPr>
              <a:tblGrid>
                <a:gridCol w="5452533">
                  <a:extLst>
                    <a:ext uri="{9D8B030D-6E8A-4147-A177-3AD203B41FA5}">
                      <a16:colId xmlns:a16="http://schemas.microsoft.com/office/drawing/2014/main" val="755841144"/>
                    </a:ext>
                  </a:extLst>
                </a:gridCol>
                <a:gridCol w="5452533">
                  <a:extLst>
                    <a:ext uri="{9D8B030D-6E8A-4147-A177-3AD203B41FA5}">
                      <a16:colId xmlns:a16="http://schemas.microsoft.com/office/drawing/2014/main" val="3700357686"/>
                    </a:ext>
                  </a:extLst>
                </a:gridCol>
              </a:tblGrid>
              <a:tr h="699973">
                <a:tc>
                  <a:txBody>
                    <a:bodyPr/>
                    <a:lstStyle/>
                    <a:p>
                      <a:pPr algn="ctr">
                        <a:lnSpc>
                          <a:spcPct val="115000"/>
                        </a:lnSpc>
                        <a:spcAft>
                          <a:spcPts val="800"/>
                        </a:spcAft>
                      </a:pPr>
                      <a:r>
                        <a:rPr lang="it-IT" sz="2900" b="1" kern="100" cap="none" spc="0" dirty="0">
                          <a:solidFill>
                            <a:schemeClr val="tx1"/>
                          </a:solidFill>
                          <a:effectLst/>
                        </a:rPr>
                        <a:t>PRIMO PIATTO</a:t>
                      </a:r>
                      <a:endParaRPr lang="it-IT" sz="29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550" marR="81550" marT="0" marB="163100" anchor="b">
                    <a:lnL w="12700" cmpd="sng">
                      <a:noFill/>
                    </a:lnL>
                    <a:lnR w="12700" cmpd="sng">
                      <a:noFill/>
                    </a:lnR>
                    <a:lnT w="9525" cap="flat" cmpd="sng" algn="ctr">
                      <a:noFill/>
                      <a:prstDash val="solid"/>
                    </a:lnT>
                    <a:lnB w="38100" cmpd="sng">
                      <a:noFill/>
                    </a:lnB>
                    <a:noFill/>
                  </a:tcPr>
                </a:tc>
                <a:tc>
                  <a:txBody>
                    <a:bodyPr/>
                    <a:lstStyle/>
                    <a:p>
                      <a:pPr algn="ctr">
                        <a:lnSpc>
                          <a:spcPct val="115000"/>
                        </a:lnSpc>
                        <a:spcAft>
                          <a:spcPts val="800"/>
                        </a:spcAft>
                      </a:pPr>
                      <a:r>
                        <a:rPr lang="it-IT" sz="2900" b="1" kern="100" cap="none" spc="0" dirty="0">
                          <a:solidFill>
                            <a:schemeClr val="tx1"/>
                          </a:solidFill>
                          <a:effectLst/>
                        </a:rPr>
                        <a:t>FREQUENZA</a:t>
                      </a:r>
                      <a:endParaRPr lang="it-IT" sz="29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550" marR="81550" marT="0" marB="163100"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629661126"/>
                  </a:ext>
                </a:extLst>
              </a:tr>
              <a:tr h="699973">
                <a:tc>
                  <a:txBody>
                    <a:bodyPr/>
                    <a:lstStyle/>
                    <a:p>
                      <a:pPr algn="ctr">
                        <a:lnSpc>
                          <a:spcPct val="115000"/>
                        </a:lnSpc>
                        <a:spcAft>
                          <a:spcPts val="800"/>
                        </a:spcAft>
                      </a:pPr>
                      <a:r>
                        <a:rPr lang="it-IT" sz="2900" b="0" kern="100" cap="none" spc="0">
                          <a:solidFill>
                            <a:schemeClr val="tx1"/>
                          </a:solidFill>
                          <a:effectLst/>
                        </a:rPr>
                        <a:t>Primo piatto asciutto</a:t>
                      </a:r>
                      <a:endParaRPr lang="it-IT" sz="2900" b="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550" marR="81550" marT="0" marB="163100">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ctr">
                        <a:lnSpc>
                          <a:spcPct val="115000"/>
                        </a:lnSpc>
                        <a:spcAft>
                          <a:spcPts val="800"/>
                        </a:spcAft>
                      </a:pPr>
                      <a:r>
                        <a:rPr lang="it-IT" sz="2100" kern="100" cap="none" spc="0">
                          <a:solidFill>
                            <a:schemeClr val="tx1"/>
                          </a:solidFill>
                          <a:effectLst/>
                        </a:rPr>
                        <a:t>2-4 volta alla settimana</a:t>
                      </a:r>
                      <a:endParaRPr lang="it-IT" sz="21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550" marR="81550" marT="0" marB="163100">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70341958"/>
                  </a:ext>
                </a:extLst>
              </a:tr>
              <a:tr h="1200147">
                <a:tc>
                  <a:txBody>
                    <a:bodyPr/>
                    <a:lstStyle/>
                    <a:p>
                      <a:pPr algn="ctr">
                        <a:lnSpc>
                          <a:spcPct val="115000"/>
                        </a:lnSpc>
                        <a:spcAft>
                          <a:spcPts val="800"/>
                        </a:spcAft>
                      </a:pPr>
                      <a:r>
                        <a:rPr lang="it-IT" sz="2900" b="0" kern="100" cap="none" spc="0">
                          <a:solidFill>
                            <a:schemeClr val="tx1"/>
                          </a:solidFill>
                          <a:effectLst/>
                        </a:rPr>
                        <a:t>Primo piatto a base di verdure in brodo con contorno di patate</a:t>
                      </a:r>
                      <a:endParaRPr lang="it-IT" sz="2900" b="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550" marR="81550" marT="0" marB="163100">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a:lnSpc>
                          <a:spcPct val="115000"/>
                        </a:lnSpc>
                        <a:spcAft>
                          <a:spcPts val="800"/>
                        </a:spcAft>
                      </a:pPr>
                      <a:r>
                        <a:rPr lang="it-IT" sz="2100" kern="100" cap="none" spc="0">
                          <a:solidFill>
                            <a:schemeClr val="tx1"/>
                          </a:solidFill>
                          <a:effectLst/>
                        </a:rPr>
                        <a:t>Max 1 volta alla settimana</a:t>
                      </a:r>
                      <a:endParaRPr lang="it-IT" sz="21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550" marR="81550" marT="0" marB="163100">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519756786"/>
                  </a:ext>
                </a:extLst>
              </a:tr>
              <a:tr h="1200147">
                <a:tc>
                  <a:txBody>
                    <a:bodyPr/>
                    <a:lstStyle/>
                    <a:p>
                      <a:pPr algn="ctr">
                        <a:lnSpc>
                          <a:spcPct val="115000"/>
                        </a:lnSpc>
                        <a:spcAft>
                          <a:spcPts val="800"/>
                        </a:spcAft>
                      </a:pPr>
                      <a:r>
                        <a:rPr lang="it-IT" sz="2900" b="0" kern="100" cap="none" spc="0">
                          <a:solidFill>
                            <a:schemeClr val="tx1"/>
                          </a:solidFill>
                          <a:effectLst/>
                        </a:rPr>
                        <a:t>Primo piatto in brodo con contorno di verdure</a:t>
                      </a:r>
                      <a:endParaRPr lang="it-IT" sz="2900" b="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550" marR="81550" marT="0" marB="163100">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a:lnSpc>
                          <a:spcPct val="115000"/>
                        </a:lnSpc>
                        <a:spcAft>
                          <a:spcPts val="800"/>
                        </a:spcAft>
                      </a:pPr>
                      <a:r>
                        <a:rPr lang="it-IT" sz="2100" kern="100" cap="none" spc="0">
                          <a:solidFill>
                            <a:schemeClr val="tx1"/>
                          </a:solidFill>
                          <a:effectLst/>
                        </a:rPr>
                        <a:t>1-2 volte a settimana</a:t>
                      </a:r>
                      <a:endParaRPr lang="it-IT" sz="21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550" marR="81550" marT="0" marB="163100">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346191821"/>
                  </a:ext>
                </a:extLst>
              </a:tr>
              <a:tr h="699973">
                <a:tc>
                  <a:txBody>
                    <a:bodyPr/>
                    <a:lstStyle/>
                    <a:p>
                      <a:pPr algn="ctr">
                        <a:lnSpc>
                          <a:spcPct val="115000"/>
                        </a:lnSpc>
                        <a:spcAft>
                          <a:spcPts val="800"/>
                        </a:spcAft>
                      </a:pPr>
                      <a:r>
                        <a:rPr lang="it-IT" sz="2900" b="0" kern="100" cap="none" spc="0">
                          <a:solidFill>
                            <a:schemeClr val="tx1"/>
                          </a:solidFill>
                          <a:effectLst/>
                        </a:rPr>
                        <a:t>Polenta</a:t>
                      </a:r>
                      <a:endParaRPr lang="it-IT" sz="2900" b="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550" marR="81550" marT="0" marB="163100">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a:lnSpc>
                          <a:spcPct val="115000"/>
                        </a:lnSpc>
                        <a:spcAft>
                          <a:spcPts val="800"/>
                        </a:spcAft>
                      </a:pPr>
                      <a:r>
                        <a:rPr lang="it-IT" sz="2100" kern="100" cap="none" spc="0" dirty="0">
                          <a:solidFill>
                            <a:schemeClr val="tx1"/>
                          </a:solidFill>
                          <a:effectLst/>
                        </a:rPr>
                        <a:t>Max 1 volta a settimana</a:t>
                      </a:r>
                      <a:endParaRPr lang="it-IT"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1550" marR="81550" marT="0" marB="163100">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64469506"/>
                  </a:ext>
                </a:extLst>
              </a:tr>
            </a:tbl>
          </a:graphicData>
        </a:graphic>
      </p:graphicFrame>
    </p:spTree>
    <p:extLst>
      <p:ext uri="{BB962C8B-B14F-4D97-AF65-F5344CB8AC3E}">
        <p14:creationId xmlns:p14="http://schemas.microsoft.com/office/powerpoint/2010/main" val="1451152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egnaposto contenuto 3">
            <a:extLst>
              <a:ext uri="{FF2B5EF4-FFF2-40B4-BE49-F238E27FC236}">
                <a16:creationId xmlns:a16="http://schemas.microsoft.com/office/drawing/2014/main" id="{88DCCCBD-0E3F-12FB-CF8B-F7434E03B292}"/>
              </a:ext>
            </a:extLst>
          </p:cNvPr>
          <p:cNvGraphicFramePr>
            <a:graphicFrameLocks noGrp="1"/>
          </p:cNvGraphicFramePr>
          <p:nvPr>
            <p:ph idx="1"/>
            <p:extLst>
              <p:ext uri="{D42A27DB-BD31-4B8C-83A1-F6EECF244321}">
                <p14:modId xmlns:p14="http://schemas.microsoft.com/office/powerpoint/2010/main" val="4223209825"/>
              </p:ext>
            </p:extLst>
          </p:nvPr>
        </p:nvGraphicFramePr>
        <p:xfrm>
          <a:off x="643467" y="644173"/>
          <a:ext cx="10905066" cy="5569654"/>
        </p:xfrm>
        <a:graphic>
          <a:graphicData uri="http://schemas.openxmlformats.org/drawingml/2006/table">
            <a:tbl>
              <a:tblPr firstRow="1" firstCol="1" bandRow="1">
                <a:noFill/>
                <a:tableStyleId>{5C22544A-7EE6-4342-B048-85BDC9FD1C3A}</a:tableStyleId>
              </a:tblPr>
              <a:tblGrid>
                <a:gridCol w="5452533">
                  <a:extLst>
                    <a:ext uri="{9D8B030D-6E8A-4147-A177-3AD203B41FA5}">
                      <a16:colId xmlns:a16="http://schemas.microsoft.com/office/drawing/2014/main" val="3270460930"/>
                    </a:ext>
                  </a:extLst>
                </a:gridCol>
                <a:gridCol w="5452533">
                  <a:extLst>
                    <a:ext uri="{9D8B030D-6E8A-4147-A177-3AD203B41FA5}">
                      <a16:colId xmlns:a16="http://schemas.microsoft.com/office/drawing/2014/main" val="3709066438"/>
                    </a:ext>
                  </a:extLst>
                </a:gridCol>
              </a:tblGrid>
              <a:tr h="921970">
                <a:tc>
                  <a:txBody>
                    <a:bodyPr/>
                    <a:lstStyle/>
                    <a:p>
                      <a:pPr algn="ctr">
                        <a:lnSpc>
                          <a:spcPct val="115000"/>
                        </a:lnSpc>
                        <a:spcAft>
                          <a:spcPts val="800"/>
                        </a:spcAft>
                      </a:pPr>
                      <a:r>
                        <a:rPr lang="it-IT" sz="3200" b="1" kern="100">
                          <a:solidFill>
                            <a:schemeClr val="tx1">
                              <a:lumMod val="75000"/>
                              <a:lumOff val="25000"/>
                            </a:schemeClr>
                          </a:solidFill>
                          <a:effectLst/>
                        </a:rPr>
                        <a:t>SECONDO PIATTO</a:t>
                      </a:r>
                      <a:endParaRPr lang="it-IT" sz="3200" b="1"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ctr">
                        <a:lnSpc>
                          <a:spcPct val="115000"/>
                        </a:lnSpc>
                        <a:spcAft>
                          <a:spcPts val="800"/>
                        </a:spcAft>
                      </a:pPr>
                      <a:r>
                        <a:rPr lang="it-IT" sz="3200" b="1" kern="100">
                          <a:solidFill>
                            <a:schemeClr val="tx1">
                              <a:lumMod val="75000"/>
                              <a:lumOff val="25000"/>
                            </a:schemeClr>
                          </a:solidFill>
                          <a:effectLst/>
                        </a:rPr>
                        <a:t>FREQUENZA</a:t>
                      </a:r>
                      <a:endParaRPr lang="it-IT" sz="3200" b="1"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1544231289"/>
                  </a:ext>
                </a:extLst>
              </a:tr>
              <a:tr h="774614">
                <a:tc>
                  <a:txBody>
                    <a:bodyPr/>
                    <a:lstStyle/>
                    <a:p>
                      <a:pPr algn="ctr">
                        <a:lnSpc>
                          <a:spcPct val="115000"/>
                        </a:lnSpc>
                        <a:spcAft>
                          <a:spcPts val="800"/>
                        </a:spcAft>
                      </a:pPr>
                      <a:r>
                        <a:rPr lang="it-IT" sz="2300" b="0" kern="100" dirty="0">
                          <a:solidFill>
                            <a:schemeClr val="tx1">
                              <a:lumMod val="75000"/>
                              <a:lumOff val="25000"/>
                            </a:schemeClr>
                          </a:solidFill>
                          <a:effectLst/>
                        </a:rPr>
                        <a:t>Cane</a:t>
                      </a:r>
                      <a:endParaRPr lang="it-IT" sz="2300" b="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algn="ctr">
                        <a:lnSpc>
                          <a:spcPct val="115000"/>
                        </a:lnSpc>
                        <a:spcAft>
                          <a:spcPts val="800"/>
                        </a:spcAft>
                      </a:pPr>
                      <a:r>
                        <a:rPr lang="it-IT" sz="2300" kern="100">
                          <a:solidFill>
                            <a:schemeClr val="tx1">
                              <a:lumMod val="75000"/>
                              <a:lumOff val="25000"/>
                            </a:schemeClr>
                          </a:solidFill>
                          <a:effectLst/>
                        </a:rPr>
                        <a:t>1-2 volte a settimana</a:t>
                      </a:r>
                      <a:endParaRPr lang="it-IT" sz="23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346285409"/>
                  </a:ext>
                </a:extLst>
              </a:tr>
              <a:tr h="774614">
                <a:tc>
                  <a:txBody>
                    <a:bodyPr/>
                    <a:lstStyle/>
                    <a:p>
                      <a:pPr algn="ctr">
                        <a:lnSpc>
                          <a:spcPct val="115000"/>
                        </a:lnSpc>
                        <a:spcAft>
                          <a:spcPts val="800"/>
                        </a:spcAft>
                      </a:pPr>
                      <a:r>
                        <a:rPr lang="it-IT" sz="2300" b="0" kern="100" dirty="0">
                          <a:solidFill>
                            <a:schemeClr val="tx1">
                              <a:lumMod val="75000"/>
                              <a:lumOff val="25000"/>
                            </a:schemeClr>
                          </a:solidFill>
                          <a:effectLst/>
                        </a:rPr>
                        <a:t>Pesce</a:t>
                      </a:r>
                      <a:endParaRPr lang="it-IT" sz="2300" b="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algn="ctr">
                        <a:lnSpc>
                          <a:spcPct val="115000"/>
                        </a:lnSpc>
                        <a:spcAft>
                          <a:spcPts val="800"/>
                        </a:spcAft>
                      </a:pPr>
                      <a:r>
                        <a:rPr lang="it-IT" sz="2300" kern="100">
                          <a:solidFill>
                            <a:schemeClr val="tx1">
                              <a:lumMod val="75000"/>
                              <a:lumOff val="25000"/>
                            </a:schemeClr>
                          </a:solidFill>
                          <a:effectLst/>
                        </a:rPr>
                        <a:t>Almeno 1 volta a settimana</a:t>
                      </a:r>
                      <a:endParaRPr lang="it-IT" sz="23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603629293"/>
                  </a:ext>
                </a:extLst>
              </a:tr>
              <a:tr h="774614">
                <a:tc>
                  <a:txBody>
                    <a:bodyPr/>
                    <a:lstStyle/>
                    <a:p>
                      <a:pPr algn="ctr">
                        <a:lnSpc>
                          <a:spcPct val="115000"/>
                        </a:lnSpc>
                        <a:spcAft>
                          <a:spcPts val="800"/>
                        </a:spcAft>
                      </a:pPr>
                      <a:r>
                        <a:rPr lang="it-IT" sz="2300" b="0" kern="100" dirty="0">
                          <a:solidFill>
                            <a:schemeClr val="tx1">
                              <a:lumMod val="75000"/>
                              <a:lumOff val="25000"/>
                            </a:schemeClr>
                          </a:solidFill>
                          <a:effectLst/>
                        </a:rPr>
                        <a:t>Formaggio</a:t>
                      </a:r>
                      <a:endParaRPr lang="it-IT" sz="2300" b="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algn="ctr">
                        <a:lnSpc>
                          <a:spcPct val="115000"/>
                        </a:lnSpc>
                        <a:spcAft>
                          <a:spcPts val="800"/>
                        </a:spcAft>
                      </a:pPr>
                      <a:r>
                        <a:rPr lang="it-IT" sz="2300" kern="100">
                          <a:solidFill>
                            <a:schemeClr val="tx1">
                              <a:lumMod val="75000"/>
                              <a:lumOff val="25000"/>
                            </a:schemeClr>
                          </a:solidFill>
                          <a:effectLst/>
                        </a:rPr>
                        <a:t>Max 1 volta a settimana</a:t>
                      </a:r>
                      <a:endParaRPr lang="it-IT" sz="23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902800276"/>
                  </a:ext>
                </a:extLst>
              </a:tr>
              <a:tr h="774614">
                <a:tc>
                  <a:txBody>
                    <a:bodyPr/>
                    <a:lstStyle/>
                    <a:p>
                      <a:pPr algn="ctr">
                        <a:lnSpc>
                          <a:spcPct val="115000"/>
                        </a:lnSpc>
                        <a:spcAft>
                          <a:spcPts val="800"/>
                        </a:spcAft>
                      </a:pPr>
                      <a:r>
                        <a:rPr lang="it-IT" sz="2300" b="0" kern="100" dirty="0">
                          <a:solidFill>
                            <a:schemeClr val="tx1">
                              <a:lumMod val="75000"/>
                              <a:lumOff val="25000"/>
                            </a:schemeClr>
                          </a:solidFill>
                          <a:effectLst/>
                        </a:rPr>
                        <a:t>Uova</a:t>
                      </a:r>
                      <a:endParaRPr lang="it-IT" sz="2300" b="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algn="ctr">
                        <a:lnSpc>
                          <a:spcPct val="115000"/>
                        </a:lnSpc>
                        <a:spcAft>
                          <a:spcPts val="800"/>
                        </a:spcAft>
                      </a:pPr>
                      <a:r>
                        <a:rPr lang="it-IT" sz="2300" kern="100">
                          <a:solidFill>
                            <a:schemeClr val="tx1">
                              <a:lumMod val="75000"/>
                              <a:lumOff val="25000"/>
                            </a:schemeClr>
                          </a:solidFill>
                          <a:effectLst/>
                        </a:rPr>
                        <a:t>Max 1 volta a settimana</a:t>
                      </a:r>
                      <a:endParaRPr lang="it-IT" sz="23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082221549"/>
                  </a:ext>
                </a:extLst>
              </a:tr>
              <a:tr h="774614">
                <a:tc>
                  <a:txBody>
                    <a:bodyPr/>
                    <a:lstStyle/>
                    <a:p>
                      <a:pPr algn="ctr">
                        <a:lnSpc>
                          <a:spcPct val="115000"/>
                        </a:lnSpc>
                        <a:spcAft>
                          <a:spcPts val="800"/>
                        </a:spcAft>
                      </a:pPr>
                      <a:r>
                        <a:rPr lang="it-IT" sz="2300" b="0" kern="100" dirty="0">
                          <a:solidFill>
                            <a:schemeClr val="tx1">
                              <a:lumMod val="75000"/>
                              <a:lumOff val="25000"/>
                            </a:schemeClr>
                          </a:solidFill>
                          <a:effectLst/>
                        </a:rPr>
                        <a:t>Affettati magri</a:t>
                      </a:r>
                      <a:endParaRPr lang="it-IT" sz="2300" b="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algn="ctr">
                        <a:lnSpc>
                          <a:spcPct val="115000"/>
                        </a:lnSpc>
                        <a:spcAft>
                          <a:spcPts val="800"/>
                        </a:spcAft>
                      </a:pPr>
                      <a:r>
                        <a:rPr lang="it-IT" sz="2300" kern="100">
                          <a:solidFill>
                            <a:schemeClr val="tx1">
                              <a:lumMod val="75000"/>
                              <a:lumOff val="25000"/>
                            </a:schemeClr>
                          </a:solidFill>
                          <a:effectLst/>
                        </a:rPr>
                        <a:t>Max 2 volte al mese</a:t>
                      </a:r>
                      <a:endParaRPr lang="it-IT" sz="2300" kern="10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148195993"/>
                  </a:ext>
                </a:extLst>
              </a:tr>
              <a:tr h="774614">
                <a:tc>
                  <a:txBody>
                    <a:bodyPr/>
                    <a:lstStyle/>
                    <a:p>
                      <a:pPr algn="ctr">
                        <a:lnSpc>
                          <a:spcPct val="115000"/>
                        </a:lnSpc>
                        <a:spcAft>
                          <a:spcPts val="800"/>
                        </a:spcAft>
                      </a:pPr>
                      <a:r>
                        <a:rPr lang="it-IT" sz="2300" b="0" kern="100" dirty="0">
                          <a:solidFill>
                            <a:schemeClr val="tx1">
                              <a:lumMod val="75000"/>
                              <a:lumOff val="25000"/>
                            </a:schemeClr>
                          </a:solidFill>
                          <a:effectLst/>
                        </a:rPr>
                        <a:t>legumi</a:t>
                      </a:r>
                      <a:endParaRPr lang="it-IT" sz="2300" b="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algn="ctr">
                        <a:lnSpc>
                          <a:spcPct val="115000"/>
                        </a:lnSpc>
                        <a:spcAft>
                          <a:spcPts val="800"/>
                        </a:spcAft>
                      </a:pPr>
                      <a:r>
                        <a:rPr lang="it-IT" sz="2300" kern="100" dirty="0">
                          <a:solidFill>
                            <a:schemeClr val="tx1">
                              <a:lumMod val="75000"/>
                              <a:lumOff val="25000"/>
                            </a:schemeClr>
                          </a:solidFill>
                          <a:effectLst/>
                        </a:rPr>
                        <a:t>Almeno 1 volta a settimana</a:t>
                      </a:r>
                      <a:endParaRPr lang="it-IT" sz="23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326201" marR="244650" marT="163100" marB="16310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653501381"/>
                  </a:ext>
                </a:extLst>
              </a:tr>
            </a:tbl>
          </a:graphicData>
        </a:graphic>
      </p:graphicFrame>
    </p:spTree>
    <p:extLst>
      <p:ext uri="{BB962C8B-B14F-4D97-AF65-F5344CB8AC3E}">
        <p14:creationId xmlns:p14="http://schemas.microsoft.com/office/powerpoint/2010/main" val="250964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egnaposto contenuto 3">
            <a:extLst>
              <a:ext uri="{FF2B5EF4-FFF2-40B4-BE49-F238E27FC236}">
                <a16:creationId xmlns:a16="http://schemas.microsoft.com/office/drawing/2014/main" id="{636DCCAC-261D-E8FF-F6AD-00B8590F5AAA}"/>
              </a:ext>
            </a:extLst>
          </p:cNvPr>
          <p:cNvGraphicFramePr>
            <a:graphicFrameLocks noGrp="1"/>
          </p:cNvGraphicFramePr>
          <p:nvPr>
            <p:ph idx="1"/>
            <p:extLst>
              <p:ext uri="{D42A27DB-BD31-4B8C-83A1-F6EECF244321}">
                <p14:modId xmlns:p14="http://schemas.microsoft.com/office/powerpoint/2010/main" val="2103260902"/>
              </p:ext>
            </p:extLst>
          </p:nvPr>
        </p:nvGraphicFramePr>
        <p:xfrm>
          <a:off x="406400" y="396240"/>
          <a:ext cx="11399520" cy="6024882"/>
        </p:xfrm>
        <a:graphic>
          <a:graphicData uri="http://schemas.openxmlformats.org/drawingml/2006/table">
            <a:tbl>
              <a:tblPr firstRow="1" firstCol="1" bandRow="1">
                <a:tableStyleId>{5C22544A-7EE6-4342-B048-85BDC9FD1C3A}</a:tableStyleId>
              </a:tblPr>
              <a:tblGrid>
                <a:gridCol w="1027250">
                  <a:extLst>
                    <a:ext uri="{9D8B030D-6E8A-4147-A177-3AD203B41FA5}">
                      <a16:colId xmlns:a16="http://schemas.microsoft.com/office/drawing/2014/main" val="2886369645"/>
                    </a:ext>
                  </a:extLst>
                </a:gridCol>
                <a:gridCol w="4545173">
                  <a:extLst>
                    <a:ext uri="{9D8B030D-6E8A-4147-A177-3AD203B41FA5}">
                      <a16:colId xmlns:a16="http://schemas.microsoft.com/office/drawing/2014/main" val="3258081261"/>
                    </a:ext>
                  </a:extLst>
                </a:gridCol>
                <a:gridCol w="3221994">
                  <a:extLst>
                    <a:ext uri="{9D8B030D-6E8A-4147-A177-3AD203B41FA5}">
                      <a16:colId xmlns:a16="http://schemas.microsoft.com/office/drawing/2014/main" val="4039429734"/>
                    </a:ext>
                  </a:extLst>
                </a:gridCol>
                <a:gridCol w="2605103">
                  <a:extLst>
                    <a:ext uri="{9D8B030D-6E8A-4147-A177-3AD203B41FA5}">
                      <a16:colId xmlns:a16="http://schemas.microsoft.com/office/drawing/2014/main" val="2356965688"/>
                    </a:ext>
                  </a:extLst>
                </a:gridCol>
              </a:tblGrid>
              <a:tr h="289599">
                <a:tc>
                  <a:txBody>
                    <a:bodyPr/>
                    <a:lstStyle/>
                    <a:p>
                      <a:pPr algn="ctr">
                        <a:lnSpc>
                          <a:spcPct val="115000"/>
                        </a:lnSpc>
                        <a:spcAft>
                          <a:spcPts val="800"/>
                        </a:spcAft>
                      </a:pPr>
                      <a:r>
                        <a:rPr lang="it-IT" sz="1200" kern="100">
                          <a:effectLst/>
                        </a:rPr>
                        <a:t>ALIMENTO</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SUGGERIMENTI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FREQUENZA per menù su 5 giorni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FREQUENZA su menù per 3 giorni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1326918032"/>
                  </a:ext>
                </a:extLst>
              </a:tr>
              <a:tr h="541107">
                <a:tc>
                  <a:txBody>
                    <a:bodyPr/>
                    <a:lstStyle/>
                    <a:p>
                      <a:pPr algn="ctr">
                        <a:lnSpc>
                          <a:spcPct val="115000"/>
                        </a:lnSpc>
                        <a:spcAft>
                          <a:spcPts val="800"/>
                        </a:spcAft>
                      </a:pPr>
                      <a:r>
                        <a:rPr lang="it-IT" sz="1200" kern="100">
                          <a:effectLst/>
                        </a:rPr>
                        <a:t>CEREALI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Prevedere anche orzo, farro, grano saraceno, aumentando la proposta di quelli integrali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Tutti i giorni, almeno un primo piatto in brodo alla settimana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Tutti i giorni, almeno 2 primi piatti in brodo al mese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3659353623"/>
                  </a:ext>
                </a:extLst>
              </a:tr>
              <a:tr h="289599">
                <a:tc>
                  <a:txBody>
                    <a:bodyPr/>
                    <a:lstStyle/>
                    <a:p>
                      <a:pPr algn="ctr">
                        <a:lnSpc>
                          <a:spcPct val="115000"/>
                        </a:lnSpc>
                        <a:spcAft>
                          <a:spcPts val="800"/>
                        </a:spcAft>
                      </a:pPr>
                      <a:r>
                        <a:rPr lang="it-IT" sz="1200" kern="100">
                          <a:effectLst/>
                        </a:rPr>
                        <a:t>PESCE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Diverse tipologie di pesce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Almeno 1 volta a settimana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Almeno 2 volte al mese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1482629833"/>
                  </a:ext>
                </a:extLst>
              </a:tr>
              <a:tr h="541107">
                <a:tc>
                  <a:txBody>
                    <a:bodyPr/>
                    <a:lstStyle/>
                    <a:p>
                      <a:pPr algn="ctr">
                        <a:lnSpc>
                          <a:spcPct val="115000"/>
                        </a:lnSpc>
                        <a:spcAft>
                          <a:spcPts val="800"/>
                        </a:spcAft>
                      </a:pPr>
                      <a:r>
                        <a:rPr lang="it-IT" sz="1200" kern="100">
                          <a:effectLst/>
                        </a:rPr>
                        <a:t>LEGUMI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Uniti ai cereali costituiscono un ottimo piatto unico</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Almeno 1 volta a settimana come secondo piatto</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Almeno 2 volte al mese come secondo piatto</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924069189"/>
                  </a:ext>
                </a:extLst>
              </a:tr>
              <a:tr h="289599">
                <a:tc>
                  <a:txBody>
                    <a:bodyPr/>
                    <a:lstStyle/>
                    <a:p>
                      <a:pPr algn="ctr">
                        <a:lnSpc>
                          <a:spcPct val="115000"/>
                        </a:lnSpc>
                        <a:spcAft>
                          <a:spcPts val="800"/>
                        </a:spcAft>
                      </a:pPr>
                      <a:r>
                        <a:rPr lang="it-IT" sz="1200" kern="100">
                          <a:effectLst/>
                        </a:rPr>
                        <a:t>CARNE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La carne rossa al massimo 2 volte al mese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1-2 volte a settimana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2-6 volte al mese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3976385388"/>
                  </a:ext>
                </a:extLst>
              </a:tr>
              <a:tr h="289599">
                <a:tc>
                  <a:txBody>
                    <a:bodyPr/>
                    <a:lstStyle/>
                    <a:p>
                      <a:pPr algn="ctr">
                        <a:lnSpc>
                          <a:spcPct val="115000"/>
                        </a:lnSpc>
                        <a:spcAft>
                          <a:spcPts val="800"/>
                        </a:spcAft>
                      </a:pPr>
                      <a:r>
                        <a:rPr lang="it-IT" sz="1200" kern="100">
                          <a:effectLst/>
                        </a:rPr>
                        <a:t>UOVA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Uova strapazzate, uova sode, frittata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Massimo 1 volta a settimana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1-2 volte al mese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2210424473"/>
                  </a:ext>
                </a:extLst>
              </a:tr>
              <a:tr h="289599">
                <a:tc>
                  <a:txBody>
                    <a:bodyPr/>
                    <a:lstStyle/>
                    <a:p>
                      <a:pPr algn="ctr">
                        <a:lnSpc>
                          <a:spcPct val="115000"/>
                        </a:lnSpc>
                        <a:spcAft>
                          <a:spcPts val="800"/>
                        </a:spcAft>
                      </a:pPr>
                      <a:r>
                        <a:rPr lang="it-IT" sz="1200" kern="100">
                          <a:effectLst/>
                        </a:rPr>
                        <a:t>FORMAGGI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Diverse tipologie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2-4 volte al mese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1-2 volte alle mee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1729691698"/>
                  </a:ext>
                </a:extLst>
              </a:tr>
              <a:tr h="894845">
                <a:tc>
                  <a:txBody>
                    <a:bodyPr/>
                    <a:lstStyle/>
                    <a:p>
                      <a:pPr algn="ctr">
                        <a:lnSpc>
                          <a:spcPct val="115000"/>
                        </a:lnSpc>
                        <a:spcAft>
                          <a:spcPts val="800"/>
                        </a:spcAft>
                      </a:pPr>
                      <a:r>
                        <a:rPr lang="it-IT" sz="1200" kern="100">
                          <a:effectLst/>
                        </a:rPr>
                        <a:t>AFFETTATI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dirty="0">
                          <a:effectLst/>
                        </a:rPr>
                        <a:t>Prosciutto cotto, prosciutto crudo, bresaola, affettato di tacchino.</a:t>
                      </a:r>
                    </a:p>
                    <a:p>
                      <a:pPr algn="ctr">
                        <a:lnSpc>
                          <a:spcPct val="115000"/>
                        </a:lnSpc>
                        <a:spcAft>
                          <a:spcPts val="800"/>
                        </a:spcAft>
                      </a:pPr>
                      <a:r>
                        <a:rPr lang="it-IT" sz="1200" kern="100" dirty="0">
                          <a:effectLst/>
                        </a:rPr>
                        <a:t>Senza polifosfati ne glutammato</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Massimo 2 volte al mese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Massimo 1 volta al mese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3608136976"/>
                  </a:ext>
                </a:extLst>
              </a:tr>
              <a:tr h="541107">
                <a:tc>
                  <a:txBody>
                    <a:bodyPr/>
                    <a:lstStyle/>
                    <a:p>
                      <a:pPr algn="ctr">
                        <a:lnSpc>
                          <a:spcPct val="115000"/>
                        </a:lnSpc>
                        <a:spcAft>
                          <a:spcPts val="800"/>
                        </a:spcAft>
                      </a:pPr>
                      <a:r>
                        <a:rPr lang="it-IT" sz="1200" kern="100">
                          <a:effectLst/>
                        </a:rPr>
                        <a:t>VERDURA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Variare scegliendo quella di stagione e alternando la cruda alla cotta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Tutti i giorni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Tutti i giorni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1392199917"/>
                  </a:ext>
                </a:extLst>
              </a:tr>
              <a:tr h="541107">
                <a:tc>
                  <a:txBody>
                    <a:bodyPr/>
                    <a:lstStyle/>
                    <a:p>
                      <a:pPr algn="ctr">
                        <a:lnSpc>
                          <a:spcPct val="115000"/>
                        </a:lnSpc>
                        <a:spcAft>
                          <a:spcPts val="800"/>
                        </a:spcAft>
                      </a:pPr>
                      <a:r>
                        <a:rPr lang="it-IT" sz="1200" kern="100">
                          <a:effectLst/>
                        </a:rPr>
                        <a:t>PATATE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Da abbinare ad un primo piatto in brodo a base di verdure (passati, creme, minestroni)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Max 1 volta a settimana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Max 2 volte al mese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4116313322"/>
                  </a:ext>
                </a:extLst>
              </a:tr>
              <a:tr h="289599">
                <a:tc>
                  <a:txBody>
                    <a:bodyPr/>
                    <a:lstStyle/>
                    <a:p>
                      <a:pPr algn="ctr">
                        <a:lnSpc>
                          <a:spcPct val="115000"/>
                        </a:lnSpc>
                        <a:spcAft>
                          <a:spcPts val="800"/>
                        </a:spcAft>
                      </a:pPr>
                      <a:r>
                        <a:rPr lang="it-IT" sz="1200" kern="100">
                          <a:effectLst/>
                        </a:rPr>
                        <a:t>OLIO EVO</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Sia a crudo che per la cottura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Tutti i giorni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Tutti i giorni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785400153"/>
                  </a:ext>
                </a:extLst>
              </a:tr>
              <a:tr h="541107">
                <a:tc>
                  <a:txBody>
                    <a:bodyPr/>
                    <a:lstStyle/>
                    <a:p>
                      <a:pPr algn="ctr">
                        <a:lnSpc>
                          <a:spcPct val="115000"/>
                        </a:lnSpc>
                        <a:spcAft>
                          <a:spcPts val="800"/>
                        </a:spcAft>
                      </a:pPr>
                      <a:r>
                        <a:rPr lang="it-IT" sz="1200" kern="100">
                          <a:effectLst/>
                        </a:rPr>
                        <a:t>FRUTTA FRESCA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Almeno 3 diverse tipologie alla settimana</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Tutti i giorni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Tutti i giorni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1798754348"/>
                  </a:ext>
                </a:extLst>
              </a:tr>
              <a:tr h="686908">
                <a:tc>
                  <a:txBody>
                    <a:bodyPr/>
                    <a:lstStyle/>
                    <a:p>
                      <a:pPr algn="ctr">
                        <a:lnSpc>
                          <a:spcPct val="115000"/>
                        </a:lnSpc>
                        <a:spcAft>
                          <a:spcPts val="800"/>
                        </a:spcAft>
                      </a:pPr>
                      <a:r>
                        <a:rPr lang="it-IT" sz="1200" kern="100">
                          <a:effectLst/>
                        </a:rPr>
                        <a:t>PANE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A ridotto contenuto di sale e senza grassi aggiunti</a:t>
                      </a:r>
                    </a:p>
                    <a:p>
                      <a:pPr algn="ctr">
                        <a:lnSpc>
                          <a:spcPct val="115000"/>
                        </a:lnSpc>
                        <a:spcAft>
                          <a:spcPts val="800"/>
                        </a:spcAft>
                      </a:pPr>
                      <a:r>
                        <a:rPr lang="it-IT" sz="1200" kern="100">
                          <a:effectLst/>
                        </a:rPr>
                        <a:t>Sia comune che integrale</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a:effectLst/>
                        </a:rPr>
                        <a:t>Tutti i giorni</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tc>
                  <a:txBody>
                    <a:bodyPr/>
                    <a:lstStyle/>
                    <a:p>
                      <a:pPr algn="ctr">
                        <a:lnSpc>
                          <a:spcPct val="115000"/>
                        </a:lnSpc>
                        <a:spcAft>
                          <a:spcPts val="800"/>
                        </a:spcAft>
                      </a:pPr>
                      <a:r>
                        <a:rPr lang="it-IT" sz="1200" kern="100" dirty="0">
                          <a:effectLst/>
                        </a:rPr>
                        <a:t>Tutti i giorni</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073" marR="37073" marT="0" marB="0"/>
                </a:tc>
                <a:extLst>
                  <a:ext uri="{0D108BD9-81ED-4DB2-BD59-A6C34878D82A}">
                    <a16:rowId xmlns:a16="http://schemas.microsoft.com/office/drawing/2014/main" val="1536985022"/>
                  </a:ext>
                </a:extLst>
              </a:tr>
            </a:tbl>
          </a:graphicData>
        </a:graphic>
      </p:graphicFrame>
    </p:spTree>
    <p:extLst>
      <p:ext uri="{BB962C8B-B14F-4D97-AF65-F5344CB8AC3E}">
        <p14:creationId xmlns:p14="http://schemas.microsoft.com/office/powerpoint/2010/main" val="136924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6B0B63-F7F7-C5BA-2BC4-DB6F5C66644A}"/>
              </a:ext>
            </a:extLst>
          </p:cNvPr>
          <p:cNvSpPr>
            <a:spLocks noGrp="1"/>
          </p:cNvSpPr>
          <p:nvPr>
            <p:ph type="title"/>
          </p:nvPr>
        </p:nvSpPr>
        <p:spPr>
          <a:xfrm>
            <a:off x="838200" y="365125"/>
            <a:ext cx="10515600" cy="6352198"/>
          </a:xfrm>
        </p:spPr>
        <p:txBody>
          <a:bodyPr>
            <a:normAutofit/>
          </a:bodyPr>
          <a:lstStyle/>
          <a:p>
            <a:pPr>
              <a:lnSpc>
                <a:spcPct val="115000"/>
              </a:lnSpc>
              <a:spcAft>
                <a:spcPts val="800"/>
              </a:spcAft>
            </a:pPr>
            <a:r>
              <a:rPr lang="it-IT" sz="2800" i="1" kern="100" dirty="0">
                <a:effectLst/>
                <a:latin typeface="Aptos" panose="020B0004020202020204" pitchFamily="34" charset="0"/>
                <a:ea typeface="Aptos" panose="020B0004020202020204" pitchFamily="34" charset="0"/>
                <a:cs typeface="Times New Roman" panose="02020603050405020304" pitchFamily="18" charset="0"/>
              </a:rPr>
              <a:t>Sono previste alternative al menù solo nel caso di diete per situazioni speciali</a:t>
            </a:r>
            <a:r>
              <a:rPr lang="it-IT" sz="2800" kern="100" dirty="0">
                <a:effectLst/>
                <a:latin typeface="Aptos" panose="020B0004020202020204" pitchFamily="34" charset="0"/>
                <a:ea typeface="Aptos" panose="020B0004020202020204" pitchFamily="34" charset="0"/>
                <a:cs typeface="Times New Roman" panose="02020603050405020304" pitchFamily="18" charset="0"/>
              </a:rPr>
              <a:t>:</a:t>
            </a:r>
            <a:br>
              <a:rPr lang="it-IT" sz="2800" kern="100" dirty="0">
                <a:effectLst/>
                <a:latin typeface="Aptos" panose="020B0004020202020204" pitchFamily="34" charset="0"/>
                <a:ea typeface="Aptos" panose="020B0004020202020204" pitchFamily="34" charset="0"/>
                <a:cs typeface="Times New Roman" panose="02020603050405020304" pitchFamily="18" charset="0"/>
              </a:rPr>
            </a:br>
            <a:r>
              <a:rPr lang="it-IT"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it-IT" sz="2800" kern="100" dirty="0">
                <a:effectLst/>
                <a:latin typeface="Aptos" panose="020B0004020202020204" pitchFamily="34" charset="0"/>
                <a:ea typeface="Aptos" panose="020B0004020202020204" pitchFamily="34" charset="0"/>
                <a:cs typeface="Times New Roman" panose="02020603050405020304" pitchFamily="18" charset="0"/>
              </a:rPr>
              <a:t>allergie o intolleranze alimentari, </a:t>
            </a:r>
            <a:br>
              <a:rPr lang="it-IT" sz="2800" kern="100" dirty="0">
                <a:effectLst/>
                <a:latin typeface="Aptos" panose="020B0004020202020204" pitchFamily="34" charset="0"/>
                <a:ea typeface="Aptos" panose="020B0004020202020204" pitchFamily="34" charset="0"/>
                <a:cs typeface="Times New Roman" panose="02020603050405020304" pitchFamily="18" charset="0"/>
              </a:rPr>
            </a:br>
            <a:r>
              <a:rPr lang="it-IT"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it-IT" sz="2800" kern="100" dirty="0">
                <a:effectLst/>
                <a:latin typeface="Aptos" panose="020B0004020202020204" pitchFamily="34" charset="0"/>
                <a:ea typeface="Aptos" panose="020B0004020202020204" pitchFamily="34" charset="0"/>
                <a:cs typeface="Times New Roman" panose="02020603050405020304" pitchFamily="18" charset="0"/>
              </a:rPr>
              <a:t>patologie che richiedano alimenti specifici, </a:t>
            </a:r>
            <a:br>
              <a:rPr lang="it-IT" sz="2800" kern="100" dirty="0">
                <a:effectLst/>
                <a:latin typeface="Aptos" panose="020B0004020202020204" pitchFamily="34" charset="0"/>
                <a:ea typeface="Aptos" panose="020B0004020202020204" pitchFamily="34" charset="0"/>
                <a:cs typeface="Times New Roman" panose="02020603050405020304" pitchFamily="18" charset="0"/>
              </a:rPr>
            </a:br>
            <a:r>
              <a:rPr lang="it-IT"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it-IT" sz="2800" kern="100" dirty="0">
                <a:effectLst/>
                <a:latin typeface="Aptos" panose="020B0004020202020204" pitchFamily="34" charset="0"/>
                <a:ea typeface="Aptos" panose="020B0004020202020204" pitchFamily="34" charset="0"/>
                <a:cs typeface="Times New Roman" panose="02020603050405020304" pitchFamily="18" charset="0"/>
              </a:rPr>
              <a:t>stati transitori di malessere e/o convalescenza di stati patologici, la dieta leggera (o dieta in bianco) che, come da disposizioni delle Linee Guida della Regione Lombardia per la ristorazione scolastica, può sostituire il menù del giorno solo per brevi periodi di 2-3 giorni, </a:t>
            </a:r>
            <a:br>
              <a:rPr lang="it-IT" sz="2800" kern="100" dirty="0">
                <a:effectLst/>
                <a:latin typeface="Aptos" panose="020B0004020202020204" pitchFamily="34" charset="0"/>
                <a:ea typeface="Aptos" panose="020B0004020202020204" pitchFamily="34" charset="0"/>
                <a:cs typeface="Times New Roman" panose="02020603050405020304" pitchFamily="18" charset="0"/>
              </a:rPr>
            </a:br>
            <a:r>
              <a:rPr lang="it-IT"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t>
            </a:r>
            <a:r>
              <a:rPr lang="it-IT" sz="2800" kern="100" dirty="0">
                <a:effectLst/>
                <a:latin typeface="Aptos" panose="020B0004020202020204" pitchFamily="34" charset="0"/>
                <a:ea typeface="Aptos" panose="020B0004020202020204" pitchFamily="34" charset="0"/>
                <a:cs typeface="Times New Roman" panose="02020603050405020304" pitchFamily="18" charset="0"/>
              </a:rPr>
              <a:t> </a:t>
            </a:r>
            <a:r>
              <a:rPr lang="it-IT" sz="2800" dirty="0">
                <a:effectLst/>
                <a:latin typeface="Aptos" panose="020B0004020202020204" pitchFamily="34" charset="0"/>
                <a:ea typeface="Aptos" panose="020B0004020202020204" pitchFamily="34" charset="0"/>
                <a:cs typeface="Times New Roman" panose="02020603050405020304" pitchFamily="18" charset="0"/>
              </a:rPr>
              <a:t>per motivi etico-religiosi e culturali, come riportato dalle Linee di indirizzo Nazionale per la ristorazione scolastica del Ministero della Salute, tali sostituzioni non richiedono certificazione medica ma una semplice comunicazione da parte dei genitori.</a:t>
            </a:r>
            <a:endParaRPr lang="it-IT" sz="2800" dirty="0"/>
          </a:p>
        </p:txBody>
      </p:sp>
    </p:spTree>
    <p:extLst>
      <p:ext uri="{BB962C8B-B14F-4D97-AF65-F5344CB8AC3E}">
        <p14:creationId xmlns:p14="http://schemas.microsoft.com/office/powerpoint/2010/main" val="39565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egnaposto contenuto 4">
            <a:extLst>
              <a:ext uri="{FF2B5EF4-FFF2-40B4-BE49-F238E27FC236}">
                <a16:creationId xmlns:a16="http://schemas.microsoft.com/office/drawing/2014/main" id="{9D8DE114-3BE4-2721-F66E-FB7F9C8402C5}"/>
              </a:ext>
            </a:extLst>
          </p:cNvPr>
          <p:cNvPicPr>
            <a:picLocks noGrp="1" noChangeAspect="1"/>
          </p:cNvPicPr>
          <p:nvPr>
            <p:ph idx="1"/>
          </p:nvPr>
        </p:nvPicPr>
        <p:blipFill>
          <a:blip r:embed="rId2"/>
          <a:stretch>
            <a:fillRect/>
          </a:stretch>
        </p:blipFill>
        <p:spPr>
          <a:xfrm>
            <a:off x="1891334" y="643466"/>
            <a:ext cx="4552188" cy="5566833"/>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27240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F29DF254-EA37-D69F-3457-EDB457913F59}"/>
              </a:ext>
            </a:extLst>
          </p:cNvPr>
          <p:cNvPicPr>
            <a:picLocks noGrp="1" noChangeAspect="1"/>
          </p:cNvPicPr>
          <p:nvPr>
            <p:ph idx="1"/>
          </p:nvPr>
        </p:nvPicPr>
        <p:blipFill>
          <a:blip r:embed="rId2"/>
          <a:srcRect t="11465" r="-2" b="-2"/>
          <a:stretch/>
        </p:blipFill>
        <p:spPr>
          <a:xfrm>
            <a:off x="-6588" y="10"/>
            <a:ext cx="12198588" cy="6857990"/>
          </a:xfrm>
          <a:prstGeom prst="rect">
            <a:avLst/>
          </a:prstGeom>
        </p:spPr>
      </p:pic>
    </p:spTree>
    <p:extLst>
      <p:ext uri="{BB962C8B-B14F-4D97-AF65-F5344CB8AC3E}">
        <p14:creationId xmlns:p14="http://schemas.microsoft.com/office/powerpoint/2010/main" val="3231595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714B070-B559-EF29-5C10-04CEB65FE089}"/>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spcAft>
                <a:spcPts val="800"/>
              </a:spcAft>
            </a:pPr>
            <a:r>
              <a:rPr lang="en-US" sz="3300" b="1" kern="1200" dirty="0">
                <a:solidFill>
                  <a:schemeClr val="tx2">
                    <a:lumMod val="75000"/>
                    <a:lumOff val="25000"/>
                  </a:schemeClr>
                </a:solidFill>
                <a:effectLst/>
                <a:latin typeface="+mj-lt"/>
                <a:ea typeface="+mj-ea"/>
                <a:cs typeface="+mj-cs"/>
              </a:rPr>
              <a:t>MENU’ INFANZIA E PRIMARIA COMUNE DI ADRO</a:t>
            </a:r>
            <a:br>
              <a:rPr lang="en-US" sz="3300" kern="1200" dirty="0">
                <a:solidFill>
                  <a:schemeClr val="tx2">
                    <a:lumMod val="75000"/>
                    <a:lumOff val="25000"/>
                  </a:schemeClr>
                </a:solidFill>
                <a:effectLst/>
                <a:latin typeface="+mj-lt"/>
                <a:ea typeface="+mj-ea"/>
                <a:cs typeface="+mj-cs"/>
              </a:rPr>
            </a:br>
            <a:r>
              <a:rPr lang="en-US" sz="3300" b="1" kern="1200" dirty="0">
                <a:solidFill>
                  <a:schemeClr val="tx2">
                    <a:lumMod val="75000"/>
                    <a:lumOff val="25000"/>
                  </a:schemeClr>
                </a:solidFill>
                <a:effectLst/>
                <a:latin typeface="+mj-lt"/>
                <a:ea typeface="+mj-ea"/>
                <a:cs typeface="+mj-cs"/>
              </a:rPr>
              <a:t>SETTEMBRE – MARZO</a:t>
            </a:r>
            <a:br>
              <a:rPr lang="en-US" sz="3300" kern="1200" dirty="0">
                <a:solidFill>
                  <a:schemeClr val="tx2">
                    <a:lumMod val="75000"/>
                    <a:lumOff val="25000"/>
                  </a:schemeClr>
                </a:solidFill>
                <a:effectLst/>
                <a:latin typeface="+mj-lt"/>
                <a:ea typeface="+mj-ea"/>
                <a:cs typeface="+mj-cs"/>
              </a:rPr>
            </a:br>
            <a:endParaRPr lang="en-US" sz="3300" kern="1200" dirty="0">
              <a:solidFill>
                <a:schemeClr val="tx2">
                  <a:lumMod val="75000"/>
                  <a:lumOff val="25000"/>
                </a:schemeClr>
              </a:solidFill>
              <a:latin typeface="+mj-lt"/>
              <a:ea typeface="+mj-ea"/>
              <a:cs typeface="+mj-cs"/>
            </a:endParaRPr>
          </a:p>
        </p:txBody>
      </p:sp>
      <p:graphicFrame>
        <p:nvGraphicFramePr>
          <p:cNvPr id="4" name="Segnaposto contenuto 3">
            <a:extLst>
              <a:ext uri="{FF2B5EF4-FFF2-40B4-BE49-F238E27FC236}">
                <a16:creationId xmlns:a16="http://schemas.microsoft.com/office/drawing/2014/main" id="{735A3134-F2E3-559C-EDDE-2F294B10281D}"/>
              </a:ext>
            </a:extLst>
          </p:cNvPr>
          <p:cNvGraphicFramePr>
            <a:graphicFrameLocks noGrp="1"/>
          </p:cNvGraphicFramePr>
          <p:nvPr>
            <p:ph idx="1"/>
            <p:extLst>
              <p:ext uri="{D42A27DB-BD31-4B8C-83A1-F6EECF244321}">
                <p14:modId xmlns:p14="http://schemas.microsoft.com/office/powerpoint/2010/main" val="4289271492"/>
              </p:ext>
            </p:extLst>
          </p:nvPr>
        </p:nvGraphicFramePr>
        <p:xfrm>
          <a:off x="1463040" y="1259840"/>
          <a:ext cx="9347201" cy="5486401"/>
        </p:xfrm>
        <a:graphic>
          <a:graphicData uri="http://schemas.openxmlformats.org/drawingml/2006/table">
            <a:tbl>
              <a:tblPr firstRow="1" firstCol="1" bandRow="1">
                <a:solidFill>
                  <a:schemeClr val="bg1">
                    <a:lumMod val="95000"/>
                  </a:schemeClr>
                </a:solidFill>
                <a:tableStyleId>{5C22544A-7EE6-4342-B048-85BDC9FD1C3A}</a:tableStyleId>
              </a:tblPr>
              <a:tblGrid>
                <a:gridCol w="1196652">
                  <a:extLst>
                    <a:ext uri="{9D8B030D-6E8A-4147-A177-3AD203B41FA5}">
                      <a16:colId xmlns:a16="http://schemas.microsoft.com/office/drawing/2014/main" val="3425106987"/>
                    </a:ext>
                  </a:extLst>
                </a:gridCol>
                <a:gridCol w="1519774">
                  <a:extLst>
                    <a:ext uri="{9D8B030D-6E8A-4147-A177-3AD203B41FA5}">
                      <a16:colId xmlns:a16="http://schemas.microsoft.com/office/drawing/2014/main" val="1807241314"/>
                    </a:ext>
                  </a:extLst>
                </a:gridCol>
                <a:gridCol w="1500896">
                  <a:extLst>
                    <a:ext uri="{9D8B030D-6E8A-4147-A177-3AD203B41FA5}">
                      <a16:colId xmlns:a16="http://schemas.microsoft.com/office/drawing/2014/main" val="3276717997"/>
                    </a:ext>
                  </a:extLst>
                </a:gridCol>
                <a:gridCol w="1615372">
                  <a:extLst>
                    <a:ext uri="{9D8B030D-6E8A-4147-A177-3AD203B41FA5}">
                      <a16:colId xmlns:a16="http://schemas.microsoft.com/office/drawing/2014/main" val="2905261682"/>
                    </a:ext>
                  </a:extLst>
                </a:gridCol>
                <a:gridCol w="1899135">
                  <a:extLst>
                    <a:ext uri="{9D8B030D-6E8A-4147-A177-3AD203B41FA5}">
                      <a16:colId xmlns:a16="http://schemas.microsoft.com/office/drawing/2014/main" val="1447781419"/>
                    </a:ext>
                  </a:extLst>
                </a:gridCol>
                <a:gridCol w="1615372">
                  <a:extLst>
                    <a:ext uri="{9D8B030D-6E8A-4147-A177-3AD203B41FA5}">
                      <a16:colId xmlns:a16="http://schemas.microsoft.com/office/drawing/2014/main" val="3023278100"/>
                    </a:ext>
                  </a:extLst>
                </a:gridCol>
              </a:tblGrid>
              <a:tr h="318836">
                <a:tc>
                  <a:txBody>
                    <a:bodyPr/>
                    <a:lstStyle/>
                    <a:p>
                      <a:pPr>
                        <a:lnSpc>
                          <a:spcPct val="115000"/>
                        </a:lnSpc>
                        <a:spcAft>
                          <a:spcPts val="800"/>
                        </a:spcAft>
                      </a:pPr>
                      <a:r>
                        <a:rPr lang="it-IT" sz="1000" b="1" kern="100" cap="none" spc="0">
                          <a:solidFill>
                            <a:schemeClr val="tx1"/>
                          </a:solidFill>
                          <a:effectLst/>
                        </a:rPr>
                        <a:t> </a:t>
                      </a:r>
                      <a:endParaRPr lang="it-IT"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nSpc>
                          <a:spcPct val="115000"/>
                        </a:lnSpc>
                        <a:spcAft>
                          <a:spcPts val="800"/>
                        </a:spcAft>
                      </a:pPr>
                      <a:r>
                        <a:rPr lang="it-IT" sz="1000" b="1" kern="100" cap="none" spc="0">
                          <a:solidFill>
                            <a:schemeClr val="tx1"/>
                          </a:solidFill>
                          <a:effectLst/>
                        </a:rPr>
                        <a:t>LUNEDI</a:t>
                      </a:r>
                      <a:endParaRPr lang="it-IT"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nSpc>
                          <a:spcPct val="115000"/>
                        </a:lnSpc>
                        <a:spcAft>
                          <a:spcPts val="800"/>
                        </a:spcAft>
                      </a:pPr>
                      <a:r>
                        <a:rPr lang="it-IT" sz="1000" b="1" kern="100" cap="none" spc="0">
                          <a:solidFill>
                            <a:schemeClr val="tx1"/>
                          </a:solidFill>
                          <a:effectLst/>
                        </a:rPr>
                        <a:t>MARTEDI</a:t>
                      </a:r>
                      <a:endParaRPr lang="it-IT"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nSpc>
                          <a:spcPct val="115000"/>
                        </a:lnSpc>
                        <a:spcAft>
                          <a:spcPts val="800"/>
                        </a:spcAft>
                      </a:pPr>
                      <a:r>
                        <a:rPr lang="it-IT" sz="1000" b="1" kern="100" cap="none" spc="0">
                          <a:solidFill>
                            <a:schemeClr val="tx1"/>
                          </a:solidFill>
                          <a:effectLst/>
                        </a:rPr>
                        <a:t>MERCOLEDI</a:t>
                      </a:r>
                      <a:endParaRPr lang="it-IT"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nSpc>
                          <a:spcPct val="115000"/>
                        </a:lnSpc>
                        <a:spcAft>
                          <a:spcPts val="800"/>
                        </a:spcAft>
                      </a:pPr>
                      <a:r>
                        <a:rPr lang="it-IT" sz="1000" b="1" kern="100" cap="none" spc="0">
                          <a:solidFill>
                            <a:schemeClr val="tx1"/>
                          </a:solidFill>
                          <a:effectLst/>
                        </a:rPr>
                        <a:t>GIOVEDI</a:t>
                      </a:r>
                      <a:endParaRPr lang="it-IT"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nSpc>
                          <a:spcPct val="115000"/>
                        </a:lnSpc>
                        <a:spcAft>
                          <a:spcPts val="800"/>
                        </a:spcAft>
                      </a:pPr>
                      <a:r>
                        <a:rPr lang="it-IT" sz="1000" b="1" kern="100" cap="none" spc="0">
                          <a:solidFill>
                            <a:schemeClr val="tx1"/>
                          </a:solidFill>
                          <a:effectLst/>
                        </a:rPr>
                        <a:t>VENERDI</a:t>
                      </a:r>
                      <a:endParaRPr lang="it-IT" sz="10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602929020"/>
                  </a:ext>
                </a:extLst>
              </a:tr>
              <a:tr h="1396142">
                <a:tc>
                  <a:txBody>
                    <a:bodyPr/>
                    <a:lstStyle/>
                    <a:p>
                      <a:pPr>
                        <a:lnSpc>
                          <a:spcPct val="115000"/>
                        </a:lnSpc>
                        <a:spcAft>
                          <a:spcPts val="800"/>
                        </a:spcAft>
                      </a:pPr>
                      <a:r>
                        <a:rPr lang="it-IT" sz="700" b="1" kern="100" cap="none" spc="0">
                          <a:solidFill>
                            <a:schemeClr val="tx1"/>
                          </a:solidFill>
                          <a:effectLst/>
                        </a:rPr>
                        <a:t>PRIMA SETTIMANA</a:t>
                      </a:r>
                      <a:endParaRPr lang="it-IT" sz="7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nSpc>
                          <a:spcPct val="115000"/>
                        </a:lnSpc>
                        <a:spcAft>
                          <a:spcPts val="800"/>
                        </a:spcAft>
                      </a:pPr>
                      <a:r>
                        <a:rPr lang="it-IT" sz="700" kern="100" cap="none" spc="0">
                          <a:solidFill>
                            <a:schemeClr val="tx1"/>
                          </a:solidFill>
                          <a:effectLst/>
                        </a:rPr>
                        <a:t>Passato di verdure con riso integrale</a:t>
                      </a:r>
                    </a:p>
                    <a:p>
                      <a:pPr>
                        <a:lnSpc>
                          <a:spcPct val="115000"/>
                        </a:lnSpc>
                        <a:spcAft>
                          <a:spcPts val="800"/>
                        </a:spcAft>
                      </a:pPr>
                      <a:r>
                        <a:rPr lang="it-IT" sz="700" kern="100" cap="none" spc="0">
                          <a:solidFill>
                            <a:schemeClr val="tx1"/>
                          </a:solidFill>
                          <a:effectLst/>
                        </a:rPr>
                        <a:t>Coscia di pollo al forno</a:t>
                      </a:r>
                    </a:p>
                    <a:p>
                      <a:pPr>
                        <a:lnSpc>
                          <a:spcPct val="115000"/>
                        </a:lnSpc>
                        <a:spcAft>
                          <a:spcPts val="800"/>
                        </a:spcAft>
                      </a:pPr>
                      <a:r>
                        <a:rPr lang="it-IT" sz="700" kern="100" cap="none" spc="0">
                          <a:solidFill>
                            <a:schemeClr val="tx1"/>
                          </a:solidFill>
                          <a:effectLst/>
                        </a:rPr>
                        <a:t>Patate arrosto</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nSpc>
                          <a:spcPct val="115000"/>
                        </a:lnSpc>
                        <a:spcAft>
                          <a:spcPts val="800"/>
                        </a:spcAft>
                      </a:pPr>
                      <a:r>
                        <a:rPr lang="it-IT" sz="700" kern="100" cap="none" spc="0" dirty="0">
                          <a:solidFill>
                            <a:schemeClr val="tx1"/>
                          </a:solidFill>
                          <a:effectLst/>
                        </a:rPr>
                        <a:t>Pasta al pesto</a:t>
                      </a:r>
                    </a:p>
                    <a:p>
                      <a:pPr>
                        <a:lnSpc>
                          <a:spcPct val="115000"/>
                        </a:lnSpc>
                        <a:spcAft>
                          <a:spcPts val="800"/>
                        </a:spcAft>
                      </a:pPr>
                      <a:r>
                        <a:rPr lang="it-IT" sz="700" kern="100" cap="none" spc="0" dirty="0">
                          <a:solidFill>
                            <a:schemeClr val="tx1"/>
                          </a:solidFill>
                          <a:effectLst/>
                        </a:rPr>
                        <a:t>Filetto di sogliola al forno</a:t>
                      </a:r>
                    </a:p>
                    <a:p>
                      <a:pPr>
                        <a:lnSpc>
                          <a:spcPct val="115000"/>
                        </a:lnSpc>
                        <a:spcAft>
                          <a:spcPts val="800"/>
                        </a:spcAft>
                      </a:pPr>
                      <a:r>
                        <a:rPr lang="it-IT" sz="700" kern="100" cap="none" spc="0" dirty="0">
                          <a:solidFill>
                            <a:schemeClr val="tx1"/>
                          </a:solidFill>
                          <a:effectLst/>
                        </a:rPr>
                        <a:t>Insalata e cavolo cappuccio</a:t>
                      </a:r>
                    </a:p>
                    <a:p>
                      <a:pPr>
                        <a:lnSpc>
                          <a:spcPct val="115000"/>
                        </a:lnSpc>
                        <a:spcAft>
                          <a:spcPts val="800"/>
                        </a:spcAft>
                      </a:pPr>
                      <a:r>
                        <a:rPr lang="it-IT" sz="700" kern="100" cap="none" spc="0" dirty="0">
                          <a:solidFill>
                            <a:schemeClr val="tx1"/>
                          </a:solidFill>
                          <a:effectLst/>
                        </a:rPr>
                        <a:t>Pane</a:t>
                      </a:r>
                    </a:p>
                    <a:p>
                      <a:pPr>
                        <a:lnSpc>
                          <a:spcPct val="115000"/>
                        </a:lnSpc>
                        <a:spcAft>
                          <a:spcPts val="800"/>
                        </a:spcAft>
                      </a:pPr>
                      <a:r>
                        <a:rPr lang="it-IT" sz="700" kern="100" cap="none" spc="0" dirty="0">
                          <a:solidFill>
                            <a:schemeClr val="tx1"/>
                          </a:solidFill>
                          <a:effectLst/>
                        </a:rPr>
                        <a:t>Frutta di stagione</a:t>
                      </a:r>
                      <a:endParaRPr lang="it-IT" sz="7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nSpc>
                          <a:spcPct val="115000"/>
                        </a:lnSpc>
                        <a:spcAft>
                          <a:spcPts val="800"/>
                        </a:spcAft>
                      </a:pPr>
                      <a:r>
                        <a:rPr lang="it-IT" sz="700" kern="100" cap="none" spc="0">
                          <a:solidFill>
                            <a:schemeClr val="tx1"/>
                          </a:solidFill>
                          <a:effectLst/>
                        </a:rPr>
                        <a:t>Risotto allo zafferano</a:t>
                      </a:r>
                    </a:p>
                    <a:p>
                      <a:pPr>
                        <a:lnSpc>
                          <a:spcPct val="115000"/>
                        </a:lnSpc>
                        <a:spcAft>
                          <a:spcPts val="800"/>
                        </a:spcAft>
                      </a:pPr>
                      <a:r>
                        <a:rPr lang="it-IT" sz="700" kern="100" cap="none" spc="0">
                          <a:solidFill>
                            <a:schemeClr val="tx1"/>
                          </a:solidFill>
                          <a:effectLst/>
                        </a:rPr>
                        <a:t>Affettato di tacchino</a:t>
                      </a:r>
                    </a:p>
                    <a:p>
                      <a:pPr>
                        <a:lnSpc>
                          <a:spcPct val="115000"/>
                        </a:lnSpc>
                        <a:spcAft>
                          <a:spcPts val="800"/>
                        </a:spcAft>
                      </a:pPr>
                      <a:r>
                        <a:rPr lang="it-IT" sz="700" kern="100" cap="none" spc="0">
                          <a:solidFill>
                            <a:schemeClr val="tx1"/>
                          </a:solidFill>
                          <a:effectLst/>
                        </a:rPr>
                        <a:t>Carote julienne</a:t>
                      </a:r>
                    </a:p>
                    <a:p>
                      <a:pPr>
                        <a:lnSpc>
                          <a:spcPct val="115000"/>
                        </a:lnSpc>
                        <a:spcAft>
                          <a:spcPts val="800"/>
                        </a:spcAft>
                      </a:pPr>
                      <a:r>
                        <a:rPr lang="it-IT" sz="700" kern="100" cap="none" spc="0">
                          <a:solidFill>
                            <a:schemeClr val="tx1"/>
                          </a:solidFill>
                          <a:effectLst/>
                        </a:rPr>
                        <a:t>Pane integrale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nSpc>
                          <a:spcPct val="115000"/>
                        </a:lnSpc>
                        <a:spcAft>
                          <a:spcPts val="800"/>
                        </a:spcAft>
                      </a:pPr>
                      <a:r>
                        <a:rPr lang="it-IT" sz="700" kern="100" cap="none" spc="0">
                          <a:solidFill>
                            <a:schemeClr val="tx1"/>
                          </a:solidFill>
                          <a:effectLst/>
                        </a:rPr>
                        <a:t>Crema di zucca con crostini integrali</a:t>
                      </a:r>
                    </a:p>
                    <a:p>
                      <a:pPr>
                        <a:lnSpc>
                          <a:spcPct val="115000"/>
                        </a:lnSpc>
                        <a:spcAft>
                          <a:spcPts val="800"/>
                        </a:spcAft>
                      </a:pPr>
                      <a:r>
                        <a:rPr lang="it-IT" sz="700" kern="100" cap="none" spc="0">
                          <a:solidFill>
                            <a:schemeClr val="tx1"/>
                          </a:solidFill>
                          <a:effectLst/>
                        </a:rPr>
                        <a:t>Frittata di piselli e carote</a:t>
                      </a:r>
                    </a:p>
                    <a:p>
                      <a:pPr>
                        <a:lnSpc>
                          <a:spcPct val="115000"/>
                        </a:lnSpc>
                        <a:spcAft>
                          <a:spcPts val="800"/>
                        </a:spcAft>
                      </a:pPr>
                      <a:r>
                        <a:rPr lang="it-IT" sz="700" kern="100" cap="none" spc="0">
                          <a:solidFill>
                            <a:schemeClr val="tx1"/>
                          </a:solidFill>
                          <a:effectLst/>
                        </a:rPr>
                        <a:t>Biete erbette gratinate</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nSpc>
                          <a:spcPct val="115000"/>
                        </a:lnSpc>
                        <a:spcAft>
                          <a:spcPts val="800"/>
                        </a:spcAft>
                      </a:pPr>
                      <a:r>
                        <a:rPr lang="it-IT" sz="700" kern="100" cap="none" spc="0">
                          <a:solidFill>
                            <a:schemeClr val="tx1"/>
                          </a:solidFill>
                          <a:effectLst/>
                        </a:rPr>
                        <a:t>Gnocchi al pomodoro</a:t>
                      </a:r>
                    </a:p>
                    <a:p>
                      <a:pPr>
                        <a:lnSpc>
                          <a:spcPct val="115000"/>
                        </a:lnSpc>
                        <a:spcAft>
                          <a:spcPts val="800"/>
                        </a:spcAft>
                      </a:pPr>
                      <a:r>
                        <a:rPr lang="it-IT" sz="700" kern="100" cap="none" spc="0">
                          <a:solidFill>
                            <a:schemeClr val="tx1"/>
                          </a:solidFill>
                          <a:effectLst/>
                        </a:rPr>
                        <a:t>Polpette di legumi</a:t>
                      </a:r>
                    </a:p>
                    <a:p>
                      <a:pPr>
                        <a:lnSpc>
                          <a:spcPct val="115000"/>
                        </a:lnSpc>
                        <a:spcAft>
                          <a:spcPts val="800"/>
                        </a:spcAft>
                      </a:pPr>
                      <a:r>
                        <a:rPr lang="it-IT" sz="700" kern="100" cap="none" spc="0">
                          <a:solidFill>
                            <a:schemeClr val="tx1"/>
                          </a:solidFill>
                          <a:effectLst/>
                        </a:rPr>
                        <a:t>Finocchi julienne</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517037222"/>
                  </a:ext>
                </a:extLst>
              </a:tr>
              <a:tr h="1257141">
                <a:tc>
                  <a:txBody>
                    <a:bodyPr/>
                    <a:lstStyle/>
                    <a:p>
                      <a:pPr>
                        <a:lnSpc>
                          <a:spcPct val="115000"/>
                        </a:lnSpc>
                        <a:spcAft>
                          <a:spcPts val="800"/>
                        </a:spcAft>
                      </a:pPr>
                      <a:r>
                        <a:rPr lang="it-IT" sz="700" b="1" kern="100" cap="none" spc="0">
                          <a:solidFill>
                            <a:schemeClr val="tx1"/>
                          </a:solidFill>
                          <a:effectLst/>
                        </a:rPr>
                        <a:t>SECONDA SETTIMANA</a:t>
                      </a:r>
                      <a:endParaRPr lang="it-IT" sz="7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15000"/>
                        </a:lnSpc>
                        <a:spcAft>
                          <a:spcPts val="800"/>
                        </a:spcAft>
                      </a:pPr>
                      <a:r>
                        <a:rPr lang="it-IT" sz="700" kern="100" cap="none" spc="0">
                          <a:solidFill>
                            <a:schemeClr val="tx1"/>
                          </a:solidFill>
                          <a:effectLst/>
                        </a:rPr>
                        <a:t>Pasta alla pizzaiola</a:t>
                      </a:r>
                    </a:p>
                    <a:p>
                      <a:pPr>
                        <a:lnSpc>
                          <a:spcPct val="115000"/>
                        </a:lnSpc>
                        <a:spcAft>
                          <a:spcPts val="800"/>
                        </a:spcAft>
                      </a:pPr>
                      <a:r>
                        <a:rPr lang="it-IT" sz="700" kern="100" cap="none" spc="0">
                          <a:solidFill>
                            <a:schemeClr val="tx1"/>
                          </a:solidFill>
                          <a:effectLst/>
                        </a:rPr>
                        <a:t>Formaggella</a:t>
                      </a:r>
                    </a:p>
                    <a:p>
                      <a:pPr>
                        <a:lnSpc>
                          <a:spcPct val="115000"/>
                        </a:lnSpc>
                        <a:spcAft>
                          <a:spcPts val="800"/>
                        </a:spcAft>
                      </a:pPr>
                      <a:r>
                        <a:rPr lang="it-IT" sz="700" kern="100" cap="none" spc="0">
                          <a:solidFill>
                            <a:schemeClr val="tx1"/>
                          </a:solidFill>
                          <a:effectLst/>
                        </a:rPr>
                        <a:t>Insalata verde</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15000"/>
                        </a:lnSpc>
                        <a:spcAft>
                          <a:spcPts val="800"/>
                        </a:spcAft>
                      </a:pPr>
                      <a:r>
                        <a:rPr lang="it-IT" sz="700" kern="100" cap="none" spc="0">
                          <a:solidFill>
                            <a:schemeClr val="tx1"/>
                          </a:solidFill>
                          <a:effectLst/>
                        </a:rPr>
                        <a:t>Polenta</a:t>
                      </a:r>
                    </a:p>
                    <a:p>
                      <a:pPr>
                        <a:lnSpc>
                          <a:spcPct val="115000"/>
                        </a:lnSpc>
                        <a:spcAft>
                          <a:spcPts val="800"/>
                        </a:spcAft>
                      </a:pPr>
                      <a:r>
                        <a:rPr lang="it-IT" sz="700" kern="100" cap="none" spc="0">
                          <a:solidFill>
                            <a:schemeClr val="tx1"/>
                          </a:solidFill>
                          <a:effectLst/>
                        </a:rPr>
                        <a:t>Manzo all’olio</a:t>
                      </a:r>
                    </a:p>
                    <a:p>
                      <a:pPr>
                        <a:lnSpc>
                          <a:spcPct val="115000"/>
                        </a:lnSpc>
                        <a:spcAft>
                          <a:spcPts val="800"/>
                        </a:spcAft>
                      </a:pPr>
                      <a:r>
                        <a:rPr lang="it-IT" sz="700" kern="100" cap="none" spc="0">
                          <a:solidFill>
                            <a:schemeClr val="tx1"/>
                          </a:solidFill>
                          <a:effectLst/>
                        </a:rPr>
                        <a:t>Fagiolini</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15000"/>
                        </a:lnSpc>
                        <a:spcAft>
                          <a:spcPts val="800"/>
                        </a:spcAft>
                      </a:pPr>
                      <a:r>
                        <a:rPr lang="it-IT" sz="700" kern="100" cap="none" spc="0">
                          <a:solidFill>
                            <a:schemeClr val="tx1"/>
                          </a:solidFill>
                          <a:effectLst/>
                        </a:rPr>
                        <a:t>Riso alla zucca</a:t>
                      </a:r>
                    </a:p>
                    <a:p>
                      <a:pPr>
                        <a:lnSpc>
                          <a:spcPct val="115000"/>
                        </a:lnSpc>
                        <a:spcAft>
                          <a:spcPts val="800"/>
                        </a:spcAft>
                      </a:pPr>
                      <a:r>
                        <a:rPr lang="it-IT" sz="700" kern="100" cap="none" spc="0">
                          <a:solidFill>
                            <a:schemeClr val="tx1"/>
                          </a:solidFill>
                          <a:effectLst/>
                        </a:rPr>
                        <a:t>Omelette con verdure</a:t>
                      </a:r>
                    </a:p>
                    <a:p>
                      <a:pPr>
                        <a:lnSpc>
                          <a:spcPct val="115000"/>
                        </a:lnSpc>
                        <a:spcAft>
                          <a:spcPts val="800"/>
                        </a:spcAft>
                      </a:pPr>
                      <a:r>
                        <a:rPr lang="it-IT" sz="700" kern="100" cap="none" spc="0">
                          <a:solidFill>
                            <a:schemeClr val="tx1"/>
                          </a:solidFill>
                          <a:effectLst/>
                        </a:rPr>
                        <a:t>Insalata e carote julienne</a:t>
                      </a:r>
                    </a:p>
                    <a:p>
                      <a:pPr>
                        <a:lnSpc>
                          <a:spcPct val="115000"/>
                        </a:lnSpc>
                        <a:spcAft>
                          <a:spcPts val="800"/>
                        </a:spcAft>
                      </a:pPr>
                      <a:r>
                        <a:rPr lang="it-IT" sz="700" kern="100" cap="none" spc="0">
                          <a:solidFill>
                            <a:schemeClr val="tx1"/>
                          </a:solidFill>
                          <a:effectLst/>
                        </a:rPr>
                        <a:t>Pane integrale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15000"/>
                        </a:lnSpc>
                        <a:spcAft>
                          <a:spcPts val="800"/>
                        </a:spcAft>
                      </a:pPr>
                      <a:r>
                        <a:rPr lang="it-IT" sz="700" kern="100" cap="none" spc="0">
                          <a:solidFill>
                            <a:schemeClr val="tx1"/>
                          </a:solidFill>
                          <a:effectLst/>
                        </a:rPr>
                        <a:t>Pasta all’olio</a:t>
                      </a:r>
                    </a:p>
                    <a:p>
                      <a:pPr>
                        <a:lnSpc>
                          <a:spcPct val="115000"/>
                        </a:lnSpc>
                        <a:spcAft>
                          <a:spcPts val="800"/>
                        </a:spcAft>
                      </a:pPr>
                      <a:r>
                        <a:rPr lang="it-IT" sz="700" kern="100" cap="none" spc="0">
                          <a:solidFill>
                            <a:schemeClr val="tx1"/>
                          </a:solidFill>
                          <a:effectLst/>
                        </a:rPr>
                        <a:t>Farinata di ceci</a:t>
                      </a:r>
                    </a:p>
                    <a:p>
                      <a:pPr>
                        <a:lnSpc>
                          <a:spcPct val="115000"/>
                        </a:lnSpc>
                        <a:spcAft>
                          <a:spcPts val="800"/>
                        </a:spcAft>
                      </a:pPr>
                      <a:r>
                        <a:rPr lang="it-IT" sz="700" kern="100" cap="none" spc="0">
                          <a:solidFill>
                            <a:schemeClr val="tx1"/>
                          </a:solidFill>
                          <a:effectLst/>
                        </a:rPr>
                        <a:t>Carote julienne</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15000"/>
                        </a:lnSpc>
                        <a:spcAft>
                          <a:spcPts val="800"/>
                        </a:spcAft>
                      </a:pPr>
                      <a:r>
                        <a:rPr lang="it-IT" sz="700" kern="100" cap="none" spc="0" dirty="0">
                          <a:solidFill>
                            <a:schemeClr val="tx1"/>
                          </a:solidFill>
                          <a:effectLst/>
                        </a:rPr>
                        <a:t>Crema di carote con riso</a:t>
                      </a:r>
                    </a:p>
                    <a:p>
                      <a:pPr>
                        <a:lnSpc>
                          <a:spcPct val="115000"/>
                        </a:lnSpc>
                        <a:spcAft>
                          <a:spcPts val="800"/>
                        </a:spcAft>
                      </a:pPr>
                      <a:r>
                        <a:rPr lang="it-IT" sz="700" kern="100" cap="none" spc="0" dirty="0">
                          <a:solidFill>
                            <a:schemeClr val="tx1"/>
                          </a:solidFill>
                          <a:effectLst/>
                        </a:rPr>
                        <a:t>Filetto di platessa dorata al forno</a:t>
                      </a:r>
                    </a:p>
                    <a:p>
                      <a:pPr>
                        <a:lnSpc>
                          <a:spcPct val="115000"/>
                        </a:lnSpc>
                        <a:spcAft>
                          <a:spcPts val="800"/>
                        </a:spcAft>
                      </a:pPr>
                      <a:r>
                        <a:rPr lang="it-IT" sz="700" kern="100" cap="none" spc="0" dirty="0">
                          <a:solidFill>
                            <a:schemeClr val="tx1"/>
                          </a:solidFill>
                          <a:effectLst/>
                        </a:rPr>
                        <a:t>Patate prezzemolate</a:t>
                      </a:r>
                    </a:p>
                    <a:p>
                      <a:pPr>
                        <a:lnSpc>
                          <a:spcPct val="115000"/>
                        </a:lnSpc>
                        <a:spcAft>
                          <a:spcPts val="800"/>
                        </a:spcAft>
                      </a:pPr>
                      <a:r>
                        <a:rPr lang="it-IT" sz="700" kern="100" cap="none" spc="0" dirty="0">
                          <a:solidFill>
                            <a:schemeClr val="tx1"/>
                          </a:solidFill>
                          <a:effectLst/>
                        </a:rPr>
                        <a:t>Pane</a:t>
                      </a:r>
                    </a:p>
                    <a:p>
                      <a:pPr>
                        <a:lnSpc>
                          <a:spcPct val="115000"/>
                        </a:lnSpc>
                        <a:spcAft>
                          <a:spcPts val="800"/>
                        </a:spcAft>
                      </a:pPr>
                      <a:r>
                        <a:rPr lang="it-IT" sz="700" kern="100" cap="none" spc="0" dirty="0">
                          <a:solidFill>
                            <a:schemeClr val="tx1"/>
                          </a:solidFill>
                          <a:effectLst/>
                        </a:rPr>
                        <a:t>Frutta di stagione</a:t>
                      </a:r>
                      <a:endParaRPr lang="it-IT" sz="7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70486194"/>
                  </a:ext>
                </a:extLst>
              </a:tr>
              <a:tr h="1257141">
                <a:tc>
                  <a:txBody>
                    <a:bodyPr/>
                    <a:lstStyle/>
                    <a:p>
                      <a:pPr>
                        <a:lnSpc>
                          <a:spcPct val="115000"/>
                        </a:lnSpc>
                        <a:spcAft>
                          <a:spcPts val="800"/>
                        </a:spcAft>
                      </a:pPr>
                      <a:r>
                        <a:rPr lang="it-IT" sz="700" b="1" kern="100" cap="none" spc="0">
                          <a:solidFill>
                            <a:schemeClr val="tx1"/>
                          </a:solidFill>
                          <a:effectLst/>
                        </a:rPr>
                        <a:t>TERZA </a:t>
                      </a:r>
                    </a:p>
                    <a:p>
                      <a:pPr>
                        <a:lnSpc>
                          <a:spcPct val="115000"/>
                        </a:lnSpc>
                        <a:spcAft>
                          <a:spcPts val="800"/>
                        </a:spcAft>
                      </a:pPr>
                      <a:r>
                        <a:rPr lang="it-IT" sz="700" b="1" kern="100" cap="none" spc="0">
                          <a:solidFill>
                            <a:schemeClr val="tx1"/>
                          </a:solidFill>
                          <a:effectLst/>
                        </a:rPr>
                        <a:t>SETTIMANA</a:t>
                      </a:r>
                      <a:endParaRPr lang="it-IT" sz="7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nSpc>
                          <a:spcPct val="115000"/>
                        </a:lnSpc>
                        <a:spcAft>
                          <a:spcPts val="800"/>
                        </a:spcAft>
                      </a:pPr>
                      <a:r>
                        <a:rPr lang="it-IT" sz="700" kern="100" cap="none" spc="0">
                          <a:solidFill>
                            <a:schemeClr val="tx1"/>
                          </a:solidFill>
                          <a:effectLst/>
                        </a:rPr>
                        <a:t>Pizza margherita</a:t>
                      </a:r>
                    </a:p>
                    <a:p>
                      <a:pPr>
                        <a:lnSpc>
                          <a:spcPct val="115000"/>
                        </a:lnSpc>
                        <a:spcAft>
                          <a:spcPts val="800"/>
                        </a:spcAft>
                      </a:pPr>
                      <a:r>
                        <a:rPr lang="it-IT" sz="700" kern="100" cap="none" spc="0">
                          <a:solidFill>
                            <a:schemeClr val="tx1"/>
                          </a:solidFill>
                          <a:effectLst/>
                        </a:rPr>
                        <a:t>(piatto unico)</a:t>
                      </a:r>
                    </a:p>
                    <a:p>
                      <a:pPr>
                        <a:lnSpc>
                          <a:spcPct val="115000"/>
                        </a:lnSpc>
                        <a:spcAft>
                          <a:spcPts val="800"/>
                        </a:spcAft>
                      </a:pPr>
                      <a:r>
                        <a:rPr lang="it-IT" sz="700" kern="100" cap="none" spc="0">
                          <a:solidFill>
                            <a:schemeClr val="tx1"/>
                          </a:solidFill>
                          <a:effectLst/>
                        </a:rPr>
                        <a:t>Carote julienne</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nSpc>
                          <a:spcPct val="115000"/>
                        </a:lnSpc>
                        <a:spcAft>
                          <a:spcPts val="800"/>
                        </a:spcAft>
                      </a:pPr>
                      <a:r>
                        <a:rPr lang="it-IT" sz="700" kern="100" cap="none" spc="0">
                          <a:solidFill>
                            <a:schemeClr val="tx1"/>
                          </a:solidFill>
                          <a:effectLst/>
                        </a:rPr>
                        <a:t>Pasta allo zafferano</a:t>
                      </a:r>
                    </a:p>
                    <a:p>
                      <a:pPr>
                        <a:lnSpc>
                          <a:spcPct val="115000"/>
                        </a:lnSpc>
                        <a:spcAft>
                          <a:spcPts val="800"/>
                        </a:spcAft>
                      </a:pPr>
                      <a:r>
                        <a:rPr lang="it-IT" sz="700" kern="100" cap="none" spc="0">
                          <a:solidFill>
                            <a:schemeClr val="tx1"/>
                          </a:solidFill>
                          <a:effectLst/>
                        </a:rPr>
                        <a:t>Filetto di sogliola al pomodoro</a:t>
                      </a:r>
                    </a:p>
                    <a:p>
                      <a:pPr>
                        <a:lnSpc>
                          <a:spcPct val="115000"/>
                        </a:lnSpc>
                        <a:spcAft>
                          <a:spcPts val="800"/>
                        </a:spcAft>
                      </a:pPr>
                      <a:r>
                        <a:rPr lang="it-IT" sz="700" kern="100" cap="none" spc="0">
                          <a:solidFill>
                            <a:schemeClr val="tx1"/>
                          </a:solidFill>
                          <a:effectLst/>
                        </a:rPr>
                        <a:t>Insalata verde</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nSpc>
                          <a:spcPct val="115000"/>
                        </a:lnSpc>
                        <a:spcAft>
                          <a:spcPts val="800"/>
                        </a:spcAft>
                      </a:pPr>
                      <a:r>
                        <a:rPr lang="it-IT" sz="700" kern="100" cap="none" spc="0">
                          <a:solidFill>
                            <a:schemeClr val="tx1"/>
                          </a:solidFill>
                          <a:effectLst/>
                        </a:rPr>
                        <a:t>Pasta ragù vegetale</a:t>
                      </a:r>
                    </a:p>
                    <a:p>
                      <a:pPr>
                        <a:lnSpc>
                          <a:spcPct val="115000"/>
                        </a:lnSpc>
                        <a:spcAft>
                          <a:spcPts val="800"/>
                        </a:spcAft>
                      </a:pPr>
                      <a:r>
                        <a:rPr lang="it-IT" sz="700" kern="100" cap="none" spc="0">
                          <a:solidFill>
                            <a:schemeClr val="tx1"/>
                          </a:solidFill>
                          <a:effectLst/>
                        </a:rPr>
                        <a:t>Tortino di ceci</a:t>
                      </a:r>
                    </a:p>
                    <a:p>
                      <a:pPr>
                        <a:lnSpc>
                          <a:spcPct val="115000"/>
                        </a:lnSpc>
                        <a:spcAft>
                          <a:spcPts val="800"/>
                        </a:spcAft>
                      </a:pPr>
                      <a:r>
                        <a:rPr lang="it-IT" sz="700" kern="100" cap="none" spc="0">
                          <a:solidFill>
                            <a:schemeClr val="tx1"/>
                          </a:solidFill>
                          <a:effectLst/>
                        </a:rPr>
                        <a:t>Spinaci gratinati</a:t>
                      </a:r>
                    </a:p>
                    <a:p>
                      <a:pPr>
                        <a:lnSpc>
                          <a:spcPct val="115000"/>
                        </a:lnSpc>
                        <a:spcAft>
                          <a:spcPts val="800"/>
                        </a:spcAft>
                      </a:pPr>
                      <a:r>
                        <a:rPr lang="it-IT" sz="700" kern="100" cap="none" spc="0">
                          <a:solidFill>
                            <a:schemeClr val="tx1"/>
                          </a:solidFill>
                          <a:effectLst/>
                        </a:rPr>
                        <a:t>Pane integrale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nSpc>
                          <a:spcPct val="115000"/>
                        </a:lnSpc>
                        <a:spcAft>
                          <a:spcPts val="800"/>
                        </a:spcAft>
                      </a:pPr>
                      <a:r>
                        <a:rPr lang="it-IT" sz="700" kern="100" cap="none" spc="0">
                          <a:solidFill>
                            <a:schemeClr val="tx1"/>
                          </a:solidFill>
                          <a:effectLst/>
                        </a:rPr>
                        <a:t>Passato di verdure con crostini integrali</a:t>
                      </a:r>
                    </a:p>
                    <a:p>
                      <a:pPr>
                        <a:lnSpc>
                          <a:spcPct val="115000"/>
                        </a:lnSpc>
                        <a:spcAft>
                          <a:spcPts val="800"/>
                        </a:spcAft>
                      </a:pPr>
                      <a:r>
                        <a:rPr lang="it-IT" sz="700" kern="100" cap="none" spc="0">
                          <a:solidFill>
                            <a:schemeClr val="tx1"/>
                          </a:solidFill>
                          <a:effectLst/>
                        </a:rPr>
                        <a:t>Rotolo di tacchino</a:t>
                      </a:r>
                    </a:p>
                    <a:p>
                      <a:pPr>
                        <a:lnSpc>
                          <a:spcPct val="115000"/>
                        </a:lnSpc>
                        <a:spcAft>
                          <a:spcPts val="800"/>
                        </a:spcAft>
                      </a:pPr>
                      <a:r>
                        <a:rPr lang="it-IT" sz="700" kern="100" cap="none" spc="0">
                          <a:solidFill>
                            <a:schemeClr val="tx1"/>
                          </a:solidFill>
                          <a:effectLst/>
                        </a:rPr>
                        <a:t>Patate arrosto</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nSpc>
                          <a:spcPct val="115000"/>
                        </a:lnSpc>
                        <a:spcAft>
                          <a:spcPts val="800"/>
                        </a:spcAft>
                      </a:pPr>
                      <a:r>
                        <a:rPr lang="it-IT" sz="700" kern="100" cap="none" spc="0">
                          <a:solidFill>
                            <a:schemeClr val="tx1"/>
                          </a:solidFill>
                          <a:effectLst/>
                        </a:rPr>
                        <a:t>Riso al pomodoro</a:t>
                      </a:r>
                    </a:p>
                    <a:p>
                      <a:pPr>
                        <a:lnSpc>
                          <a:spcPct val="115000"/>
                        </a:lnSpc>
                        <a:spcAft>
                          <a:spcPts val="800"/>
                        </a:spcAft>
                      </a:pPr>
                      <a:r>
                        <a:rPr lang="it-IT" sz="700" kern="100" cap="none" spc="0">
                          <a:solidFill>
                            <a:schemeClr val="tx1"/>
                          </a:solidFill>
                          <a:effectLst/>
                        </a:rPr>
                        <a:t>Frittata ai formaggi</a:t>
                      </a:r>
                    </a:p>
                    <a:p>
                      <a:pPr>
                        <a:lnSpc>
                          <a:spcPct val="115000"/>
                        </a:lnSpc>
                        <a:spcAft>
                          <a:spcPts val="800"/>
                        </a:spcAft>
                      </a:pPr>
                      <a:r>
                        <a:rPr lang="it-IT" sz="700" kern="100" cap="none" spc="0">
                          <a:solidFill>
                            <a:schemeClr val="tx1"/>
                          </a:solidFill>
                          <a:effectLst/>
                        </a:rPr>
                        <a:t>Finocchio julienne</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408686478"/>
                  </a:ext>
                </a:extLst>
              </a:tr>
              <a:tr h="1257141">
                <a:tc>
                  <a:txBody>
                    <a:bodyPr/>
                    <a:lstStyle/>
                    <a:p>
                      <a:pPr>
                        <a:lnSpc>
                          <a:spcPct val="115000"/>
                        </a:lnSpc>
                        <a:spcAft>
                          <a:spcPts val="800"/>
                        </a:spcAft>
                      </a:pPr>
                      <a:r>
                        <a:rPr lang="it-IT" sz="700" b="1" kern="100" cap="none" spc="0">
                          <a:solidFill>
                            <a:schemeClr val="tx1"/>
                          </a:solidFill>
                          <a:effectLst/>
                        </a:rPr>
                        <a:t>QUARTA</a:t>
                      </a:r>
                    </a:p>
                    <a:p>
                      <a:pPr>
                        <a:lnSpc>
                          <a:spcPct val="115000"/>
                        </a:lnSpc>
                        <a:spcAft>
                          <a:spcPts val="800"/>
                        </a:spcAft>
                      </a:pPr>
                      <a:r>
                        <a:rPr lang="it-IT" sz="700" b="1" kern="100" cap="none" spc="0">
                          <a:solidFill>
                            <a:schemeClr val="tx1"/>
                          </a:solidFill>
                          <a:effectLst/>
                        </a:rPr>
                        <a:t>SETTIMANA</a:t>
                      </a:r>
                      <a:endParaRPr lang="it-IT" sz="7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15000"/>
                        </a:lnSpc>
                        <a:spcAft>
                          <a:spcPts val="800"/>
                        </a:spcAft>
                      </a:pPr>
                      <a:r>
                        <a:rPr lang="it-IT" sz="700" kern="100" cap="none" spc="0">
                          <a:solidFill>
                            <a:schemeClr val="tx1"/>
                          </a:solidFill>
                          <a:effectLst/>
                        </a:rPr>
                        <a:t>Pasta pomodoro e ricotta</a:t>
                      </a:r>
                    </a:p>
                    <a:p>
                      <a:pPr>
                        <a:lnSpc>
                          <a:spcPct val="115000"/>
                        </a:lnSpc>
                        <a:spcAft>
                          <a:spcPts val="800"/>
                        </a:spcAft>
                      </a:pPr>
                      <a:r>
                        <a:rPr lang="it-IT" sz="700" kern="100" cap="none" spc="0">
                          <a:solidFill>
                            <a:schemeClr val="tx1"/>
                          </a:solidFill>
                          <a:effectLst/>
                        </a:rPr>
                        <a:t>Piselli in padella</a:t>
                      </a:r>
                    </a:p>
                    <a:p>
                      <a:pPr>
                        <a:lnSpc>
                          <a:spcPct val="115000"/>
                        </a:lnSpc>
                        <a:spcAft>
                          <a:spcPts val="800"/>
                        </a:spcAft>
                      </a:pPr>
                      <a:r>
                        <a:rPr lang="it-IT" sz="700" kern="100" cap="none" spc="0">
                          <a:solidFill>
                            <a:schemeClr val="tx1"/>
                          </a:solidFill>
                          <a:effectLst/>
                        </a:rPr>
                        <a:t>Insalata e carote julienne 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15000"/>
                        </a:lnSpc>
                        <a:spcAft>
                          <a:spcPts val="800"/>
                        </a:spcAft>
                      </a:pPr>
                      <a:r>
                        <a:rPr lang="it-IT" sz="700" kern="100" cap="none" spc="0">
                          <a:solidFill>
                            <a:schemeClr val="tx1"/>
                          </a:solidFill>
                          <a:effectLst/>
                        </a:rPr>
                        <a:t>Risotto alla parmigiana</a:t>
                      </a:r>
                    </a:p>
                    <a:p>
                      <a:pPr>
                        <a:lnSpc>
                          <a:spcPct val="115000"/>
                        </a:lnSpc>
                        <a:spcAft>
                          <a:spcPts val="800"/>
                        </a:spcAft>
                      </a:pPr>
                      <a:r>
                        <a:rPr lang="it-IT" sz="700" kern="100" cap="none" spc="0">
                          <a:solidFill>
                            <a:schemeClr val="tx1"/>
                          </a:solidFill>
                          <a:effectLst/>
                        </a:rPr>
                        <a:t>Frittata</a:t>
                      </a:r>
                    </a:p>
                    <a:p>
                      <a:pPr>
                        <a:lnSpc>
                          <a:spcPct val="115000"/>
                        </a:lnSpc>
                        <a:spcAft>
                          <a:spcPts val="800"/>
                        </a:spcAft>
                      </a:pPr>
                      <a:r>
                        <a:rPr lang="it-IT" sz="700" kern="100" cap="none" spc="0">
                          <a:solidFill>
                            <a:schemeClr val="tx1"/>
                          </a:solidFill>
                          <a:effectLst/>
                        </a:rPr>
                        <a:t>Finocchio julienne</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15000"/>
                        </a:lnSpc>
                        <a:spcAft>
                          <a:spcPts val="800"/>
                        </a:spcAft>
                      </a:pPr>
                      <a:r>
                        <a:rPr lang="it-IT" sz="700" kern="100" cap="none" spc="0">
                          <a:solidFill>
                            <a:schemeClr val="tx1"/>
                          </a:solidFill>
                          <a:effectLst/>
                        </a:rPr>
                        <a:t>Pasta all’olio</a:t>
                      </a:r>
                    </a:p>
                    <a:p>
                      <a:pPr>
                        <a:lnSpc>
                          <a:spcPct val="115000"/>
                        </a:lnSpc>
                        <a:spcAft>
                          <a:spcPts val="800"/>
                        </a:spcAft>
                      </a:pPr>
                      <a:r>
                        <a:rPr lang="it-IT" sz="700" kern="100" cap="none" spc="0">
                          <a:solidFill>
                            <a:schemeClr val="tx1"/>
                          </a:solidFill>
                          <a:effectLst/>
                        </a:rPr>
                        <a:t>Filetto di platessa dorata al forno</a:t>
                      </a:r>
                    </a:p>
                    <a:p>
                      <a:pPr>
                        <a:lnSpc>
                          <a:spcPct val="115000"/>
                        </a:lnSpc>
                        <a:spcAft>
                          <a:spcPts val="800"/>
                        </a:spcAft>
                      </a:pPr>
                      <a:r>
                        <a:rPr lang="it-IT" sz="700" kern="100" cap="none" spc="0">
                          <a:solidFill>
                            <a:schemeClr val="tx1"/>
                          </a:solidFill>
                          <a:effectLst/>
                        </a:rPr>
                        <a:t>Fagiolini </a:t>
                      </a:r>
                    </a:p>
                    <a:p>
                      <a:pPr>
                        <a:lnSpc>
                          <a:spcPct val="115000"/>
                        </a:lnSpc>
                        <a:spcAft>
                          <a:spcPts val="800"/>
                        </a:spcAft>
                      </a:pPr>
                      <a:r>
                        <a:rPr lang="it-IT" sz="700" kern="100" cap="none" spc="0">
                          <a:solidFill>
                            <a:schemeClr val="tx1"/>
                          </a:solidFill>
                          <a:effectLst/>
                        </a:rPr>
                        <a:t>Pane integrale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15000"/>
                        </a:lnSpc>
                        <a:spcAft>
                          <a:spcPts val="800"/>
                        </a:spcAft>
                      </a:pPr>
                      <a:r>
                        <a:rPr lang="it-IT" sz="700" kern="100" cap="none" spc="0">
                          <a:solidFill>
                            <a:schemeClr val="tx1"/>
                          </a:solidFill>
                          <a:effectLst/>
                        </a:rPr>
                        <a:t>Lasagne al ragù</a:t>
                      </a:r>
                    </a:p>
                    <a:p>
                      <a:pPr>
                        <a:lnSpc>
                          <a:spcPct val="115000"/>
                        </a:lnSpc>
                        <a:spcAft>
                          <a:spcPts val="800"/>
                        </a:spcAft>
                      </a:pPr>
                      <a:r>
                        <a:rPr lang="it-IT" sz="700" kern="100" cap="none" spc="0">
                          <a:solidFill>
                            <a:schemeClr val="tx1"/>
                          </a:solidFill>
                          <a:effectLst/>
                        </a:rPr>
                        <a:t>(piatto unico)</a:t>
                      </a:r>
                    </a:p>
                    <a:p>
                      <a:pPr>
                        <a:lnSpc>
                          <a:spcPct val="115000"/>
                        </a:lnSpc>
                        <a:spcAft>
                          <a:spcPts val="800"/>
                        </a:spcAft>
                      </a:pPr>
                      <a:r>
                        <a:rPr lang="it-IT" sz="700" kern="100" cap="none" spc="0">
                          <a:solidFill>
                            <a:schemeClr val="tx1"/>
                          </a:solidFill>
                          <a:effectLst/>
                        </a:rPr>
                        <a:t>Insalata verde</a:t>
                      </a:r>
                    </a:p>
                    <a:p>
                      <a:pPr>
                        <a:lnSpc>
                          <a:spcPct val="115000"/>
                        </a:lnSpc>
                        <a:spcAft>
                          <a:spcPts val="800"/>
                        </a:spcAft>
                      </a:pPr>
                      <a:r>
                        <a:rPr lang="it-IT" sz="700" kern="100" cap="none" spc="0">
                          <a:solidFill>
                            <a:schemeClr val="tx1"/>
                          </a:solidFill>
                          <a:effectLst/>
                        </a:rPr>
                        <a:t>Pane</a:t>
                      </a:r>
                    </a:p>
                    <a:p>
                      <a:pPr>
                        <a:lnSpc>
                          <a:spcPct val="115000"/>
                        </a:lnSpc>
                        <a:spcAft>
                          <a:spcPts val="800"/>
                        </a:spcAft>
                      </a:pPr>
                      <a:r>
                        <a:rPr lang="it-IT" sz="700" kern="100" cap="none" spc="0">
                          <a:solidFill>
                            <a:schemeClr val="tx1"/>
                          </a:solidFill>
                          <a:effectLst/>
                        </a:rPr>
                        <a:t>Frutta di stagione</a:t>
                      </a:r>
                      <a:endParaRPr lang="it-IT" sz="7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15000"/>
                        </a:lnSpc>
                        <a:spcAft>
                          <a:spcPts val="800"/>
                        </a:spcAft>
                      </a:pPr>
                      <a:r>
                        <a:rPr lang="it-IT" sz="700" kern="100" cap="none" spc="0" dirty="0">
                          <a:solidFill>
                            <a:schemeClr val="tx1"/>
                          </a:solidFill>
                          <a:effectLst/>
                        </a:rPr>
                        <a:t>Crema di patate e carote</a:t>
                      </a:r>
                    </a:p>
                    <a:p>
                      <a:pPr>
                        <a:lnSpc>
                          <a:spcPct val="115000"/>
                        </a:lnSpc>
                        <a:spcAft>
                          <a:spcPts val="800"/>
                        </a:spcAft>
                      </a:pPr>
                      <a:r>
                        <a:rPr lang="it-IT" sz="700" kern="100" cap="none" spc="0" dirty="0">
                          <a:solidFill>
                            <a:schemeClr val="tx1"/>
                          </a:solidFill>
                          <a:effectLst/>
                        </a:rPr>
                        <a:t>Cotoletta di pollo al forno</a:t>
                      </a:r>
                    </a:p>
                    <a:p>
                      <a:pPr>
                        <a:lnSpc>
                          <a:spcPct val="115000"/>
                        </a:lnSpc>
                        <a:spcAft>
                          <a:spcPts val="800"/>
                        </a:spcAft>
                      </a:pPr>
                      <a:r>
                        <a:rPr lang="it-IT" sz="700" kern="100" cap="none" spc="0" dirty="0">
                          <a:solidFill>
                            <a:schemeClr val="tx1"/>
                          </a:solidFill>
                          <a:effectLst/>
                        </a:rPr>
                        <a:t>Patate prezzemolate</a:t>
                      </a:r>
                    </a:p>
                    <a:p>
                      <a:pPr>
                        <a:lnSpc>
                          <a:spcPct val="115000"/>
                        </a:lnSpc>
                        <a:spcAft>
                          <a:spcPts val="800"/>
                        </a:spcAft>
                      </a:pPr>
                      <a:r>
                        <a:rPr lang="it-IT" sz="700" kern="100" cap="none" spc="0" dirty="0">
                          <a:solidFill>
                            <a:schemeClr val="tx1"/>
                          </a:solidFill>
                          <a:effectLst/>
                        </a:rPr>
                        <a:t>Pane</a:t>
                      </a:r>
                    </a:p>
                    <a:p>
                      <a:pPr>
                        <a:lnSpc>
                          <a:spcPct val="115000"/>
                        </a:lnSpc>
                        <a:spcAft>
                          <a:spcPts val="800"/>
                        </a:spcAft>
                      </a:pPr>
                      <a:r>
                        <a:rPr lang="it-IT" sz="700" kern="100" cap="none" spc="0" dirty="0">
                          <a:solidFill>
                            <a:schemeClr val="tx1"/>
                          </a:solidFill>
                          <a:effectLst/>
                        </a:rPr>
                        <a:t>Frutta di stagione</a:t>
                      </a:r>
                      <a:endParaRPr lang="it-IT" sz="7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9462" marR="30677" marT="11275" marB="8456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470704777"/>
                  </a:ext>
                </a:extLst>
              </a:tr>
            </a:tbl>
          </a:graphicData>
        </a:graphic>
      </p:graphicFrame>
    </p:spTree>
    <p:extLst>
      <p:ext uri="{BB962C8B-B14F-4D97-AF65-F5344CB8AC3E}">
        <p14:creationId xmlns:p14="http://schemas.microsoft.com/office/powerpoint/2010/main" val="101872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A7ECBD-0B73-C69F-7E89-718BBD46F928}"/>
              </a:ext>
            </a:extLst>
          </p:cNvPr>
          <p:cNvSpPr>
            <a:spLocks noGrp="1"/>
          </p:cNvSpPr>
          <p:nvPr>
            <p:ph type="title"/>
          </p:nvPr>
        </p:nvSpPr>
        <p:spPr>
          <a:xfrm>
            <a:off x="838200" y="680085"/>
            <a:ext cx="10515600" cy="5426075"/>
          </a:xfrm>
        </p:spPr>
        <p:txBody>
          <a:bodyPr>
            <a:normAutofit/>
          </a:bodyPr>
          <a:lstStyle/>
          <a:p>
            <a:pPr algn="ctr"/>
            <a:r>
              <a:rPr lang="it-IT" sz="6000" dirty="0">
                <a:effectLst/>
                <a:latin typeface="Aptos" panose="020B0004020202020204" pitchFamily="34" charset="0"/>
                <a:ea typeface="Aptos" panose="020B0004020202020204" pitchFamily="34" charset="0"/>
                <a:cs typeface="Times New Roman" panose="02020603050405020304" pitchFamily="18" charset="0"/>
              </a:rPr>
              <a:t>Le corrette abitudini alimentari e uno stile di vita sano, adottati fin dai primi anni di vita, sono </a:t>
            </a:r>
            <a:r>
              <a:rPr lang="it-IT" sz="6000" u="sng" dirty="0">
                <a:effectLst/>
                <a:latin typeface="Aptos" panose="020B0004020202020204" pitchFamily="34" charset="0"/>
                <a:ea typeface="Aptos" panose="020B0004020202020204" pitchFamily="34" charset="0"/>
                <a:cs typeface="Times New Roman" panose="02020603050405020304" pitchFamily="18" charset="0"/>
              </a:rPr>
              <a:t>fondamentali</a:t>
            </a:r>
            <a:r>
              <a:rPr lang="it-IT" sz="6000" dirty="0">
                <a:effectLst/>
                <a:latin typeface="Aptos" panose="020B0004020202020204" pitchFamily="34" charset="0"/>
                <a:ea typeface="Aptos" panose="020B0004020202020204" pitchFamily="34" charset="0"/>
                <a:cs typeface="Times New Roman" panose="02020603050405020304" pitchFamily="18" charset="0"/>
              </a:rPr>
              <a:t> per la salute ed il benessere</a:t>
            </a:r>
            <a:endParaRPr lang="it-IT" sz="6000" dirty="0"/>
          </a:p>
        </p:txBody>
      </p:sp>
    </p:spTree>
    <p:extLst>
      <p:ext uri="{BB962C8B-B14F-4D97-AF65-F5344CB8AC3E}">
        <p14:creationId xmlns:p14="http://schemas.microsoft.com/office/powerpoint/2010/main" val="48207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35C74E-0DE0-884D-8A01-86B5CD3C0B4A}"/>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spcAft>
                <a:spcPts val="800"/>
              </a:spcAft>
            </a:pPr>
            <a:r>
              <a:rPr lang="en-US" sz="3300" b="1" kern="1200" dirty="0">
                <a:solidFill>
                  <a:schemeClr val="tx2">
                    <a:lumMod val="75000"/>
                    <a:lumOff val="25000"/>
                  </a:schemeClr>
                </a:solidFill>
                <a:effectLst/>
                <a:latin typeface="+mj-lt"/>
                <a:ea typeface="+mj-ea"/>
                <a:cs typeface="+mj-cs"/>
              </a:rPr>
              <a:t>MENU’ INFANZIA E PRIMARIA COMUNE DI ADRO</a:t>
            </a:r>
            <a:br>
              <a:rPr lang="en-US" sz="3300" kern="1200" dirty="0">
                <a:solidFill>
                  <a:schemeClr val="tx2">
                    <a:lumMod val="75000"/>
                    <a:lumOff val="25000"/>
                  </a:schemeClr>
                </a:solidFill>
                <a:effectLst/>
                <a:latin typeface="+mj-lt"/>
                <a:ea typeface="+mj-ea"/>
                <a:cs typeface="+mj-cs"/>
              </a:rPr>
            </a:br>
            <a:r>
              <a:rPr lang="en-US" sz="3300" b="1" kern="1200" dirty="0">
                <a:solidFill>
                  <a:schemeClr val="tx2">
                    <a:lumMod val="75000"/>
                    <a:lumOff val="25000"/>
                  </a:schemeClr>
                </a:solidFill>
                <a:effectLst/>
                <a:latin typeface="+mj-lt"/>
                <a:ea typeface="+mj-ea"/>
                <a:cs typeface="+mj-cs"/>
              </a:rPr>
              <a:t>APRILE - AGOSTO</a:t>
            </a:r>
            <a:endParaRPr lang="en-US" sz="3300" kern="1200" dirty="0">
              <a:solidFill>
                <a:schemeClr val="tx2">
                  <a:lumMod val="75000"/>
                  <a:lumOff val="25000"/>
                </a:schemeClr>
              </a:solidFill>
              <a:latin typeface="+mj-lt"/>
              <a:ea typeface="+mj-ea"/>
              <a:cs typeface="+mj-cs"/>
            </a:endParaRPr>
          </a:p>
        </p:txBody>
      </p:sp>
      <p:graphicFrame>
        <p:nvGraphicFramePr>
          <p:cNvPr id="5" name="Segnaposto contenuto 4">
            <a:extLst>
              <a:ext uri="{FF2B5EF4-FFF2-40B4-BE49-F238E27FC236}">
                <a16:creationId xmlns:a16="http://schemas.microsoft.com/office/drawing/2014/main" id="{950BBB6F-2710-AD3F-1A75-0A75D11E72E2}"/>
              </a:ext>
            </a:extLst>
          </p:cNvPr>
          <p:cNvGraphicFramePr>
            <a:graphicFrameLocks noGrp="1"/>
          </p:cNvGraphicFramePr>
          <p:nvPr>
            <p:ph idx="1"/>
            <p:extLst>
              <p:ext uri="{D42A27DB-BD31-4B8C-83A1-F6EECF244321}">
                <p14:modId xmlns:p14="http://schemas.microsoft.com/office/powerpoint/2010/main" val="1443837176"/>
              </p:ext>
            </p:extLst>
          </p:nvPr>
        </p:nvGraphicFramePr>
        <p:xfrm>
          <a:off x="838200" y="1547360"/>
          <a:ext cx="10512550" cy="4932404"/>
        </p:xfrm>
        <a:graphic>
          <a:graphicData uri="http://schemas.openxmlformats.org/drawingml/2006/table">
            <a:tbl>
              <a:tblPr firstRow="1" firstCol="1" bandRow="1">
                <a:noFill/>
              </a:tblPr>
              <a:tblGrid>
                <a:gridCol w="1247743">
                  <a:extLst>
                    <a:ext uri="{9D8B030D-6E8A-4147-A177-3AD203B41FA5}">
                      <a16:colId xmlns:a16="http://schemas.microsoft.com/office/drawing/2014/main" val="2260886244"/>
                    </a:ext>
                  </a:extLst>
                </a:gridCol>
                <a:gridCol w="1806688">
                  <a:extLst>
                    <a:ext uri="{9D8B030D-6E8A-4147-A177-3AD203B41FA5}">
                      <a16:colId xmlns:a16="http://schemas.microsoft.com/office/drawing/2014/main" val="2249146158"/>
                    </a:ext>
                  </a:extLst>
                </a:gridCol>
                <a:gridCol w="1812294">
                  <a:extLst>
                    <a:ext uri="{9D8B030D-6E8A-4147-A177-3AD203B41FA5}">
                      <a16:colId xmlns:a16="http://schemas.microsoft.com/office/drawing/2014/main" val="837426733"/>
                    </a:ext>
                  </a:extLst>
                </a:gridCol>
                <a:gridCol w="2023576">
                  <a:extLst>
                    <a:ext uri="{9D8B030D-6E8A-4147-A177-3AD203B41FA5}">
                      <a16:colId xmlns:a16="http://schemas.microsoft.com/office/drawing/2014/main" val="326903729"/>
                    </a:ext>
                  </a:extLst>
                </a:gridCol>
                <a:gridCol w="1729053">
                  <a:extLst>
                    <a:ext uri="{9D8B030D-6E8A-4147-A177-3AD203B41FA5}">
                      <a16:colId xmlns:a16="http://schemas.microsoft.com/office/drawing/2014/main" val="3146346076"/>
                    </a:ext>
                  </a:extLst>
                </a:gridCol>
                <a:gridCol w="1893196">
                  <a:extLst>
                    <a:ext uri="{9D8B030D-6E8A-4147-A177-3AD203B41FA5}">
                      <a16:colId xmlns:a16="http://schemas.microsoft.com/office/drawing/2014/main" val="3628001569"/>
                    </a:ext>
                  </a:extLst>
                </a:gridCol>
              </a:tblGrid>
              <a:tr h="219632">
                <a:tc>
                  <a:txBody>
                    <a:bodyPr/>
                    <a:lstStyle/>
                    <a:p>
                      <a:pPr algn="l" fontAlgn="t">
                        <a:lnSpc>
                          <a:spcPct val="115000"/>
                        </a:lnSpc>
                        <a:spcBef>
                          <a:spcPts val="0"/>
                        </a:spcBef>
                        <a:spcAft>
                          <a:spcPts val="800"/>
                        </a:spcAft>
                      </a:pPr>
                      <a:r>
                        <a:rPr lang="it-IT" sz="600" b="1" i="1" u="none" strike="noStrike" kern="100" cap="all" spc="6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lang="it-IT" sz="600" b="1" i="0" u="none" strike="noStrike" cap="all" spc="60">
                        <a:solidFill>
                          <a:schemeClr val="tx1"/>
                        </a:solidFill>
                        <a:effectLst/>
                        <a:latin typeface="Arial" panose="020B0604020202020204" pitchFamily="34" charset="0"/>
                      </a:endParaRPr>
                    </a:p>
                  </a:txBody>
                  <a:tcPr marL="31230" marR="10739" marT="46730" marB="46730" anchor="b">
                    <a:lnL w="12700" cmpd="sng">
                      <a:noFill/>
                    </a:lnL>
                    <a:lnR w="12700" cmpd="sng">
                      <a:noFill/>
                    </a:lnR>
                    <a:lnT w="12700" cmpd="sng">
                      <a:noFill/>
                    </a:lnT>
                    <a:lnB w="38100" cmpd="sng">
                      <a:noFill/>
                    </a:lnB>
                    <a:noFill/>
                  </a:tcPr>
                </a:tc>
                <a:tc>
                  <a:txBody>
                    <a:bodyPr/>
                    <a:lstStyle/>
                    <a:p>
                      <a:pPr algn="l" fontAlgn="t">
                        <a:lnSpc>
                          <a:spcPct val="115000"/>
                        </a:lnSpc>
                        <a:spcBef>
                          <a:spcPts val="0"/>
                        </a:spcBef>
                        <a:spcAft>
                          <a:spcPts val="800"/>
                        </a:spcAft>
                      </a:pPr>
                      <a:r>
                        <a:rPr lang="it-IT" sz="600" b="1" i="0" u="none" strike="noStrike" kern="100" cap="all" spc="60">
                          <a:solidFill>
                            <a:schemeClr val="tx1"/>
                          </a:solidFill>
                          <a:effectLst/>
                          <a:latin typeface="Aptos" panose="020B0004020202020204" pitchFamily="34" charset="0"/>
                          <a:ea typeface="Aptos" panose="020B0004020202020204" pitchFamily="34" charset="0"/>
                          <a:cs typeface="Times New Roman" panose="02020603050405020304" pitchFamily="18" charset="0"/>
                        </a:rPr>
                        <a:t>LUNEDI</a:t>
                      </a:r>
                      <a:endParaRPr lang="it-IT" sz="600" b="1" i="0" u="none" strike="noStrike" cap="all" spc="60">
                        <a:solidFill>
                          <a:schemeClr val="tx1"/>
                        </a:solidFill>
                        <a:effectLst/>
                        <a:latin typeface="Arial" panose="020B0604020202020204" pitchFamily="34" charset="0"/>
                      </a:endParaRPr>
                    </a:p>
                  </a:txBody>
                  <a:tcPr marL="31230" marR="10739" marT="46730" marB="46730" anchor="b">
                    <a:lnL w="12700" cmpd="sng">
                      <a:noFill/>
                    </a:lnL>
                    <a:lnR w="12700" cmpd="sng">
                      <a:noFill/>
                    </a:lnR>
                    <a:lnT w="12700" cmpd="sng">
                      <a:noFill/>
                    </a:lnT>
                    <a:lnB w="38100" cmpd="sng">
                      <a:noFill/>
                    </a:lnB>
                    <a:noFill/>
                  </a:tcPr>
                </a:tc>
                <a:tc>
                  <a:txBody>
                    <a:bodyPr/>
                    <a:lstStyle/>
                    <a:p>
                      <a:pPr algn="l" fontAlgn="t">
                        <a:lnSpc>
                          <a:spcPct val="115000"/>
                        </a:lnSpc>
                        <a:spcBef>
                          <a:spcPts val="0"/>
                        </a:spcBef>
                        <a:spcAft>
                          <a:spcPts val="800"/>
                        </a:spcAft>
                      </a:pPr>
                      <a:r>
                        <a:rPr lang="it-IT" sz="600" b="1" i="0" u="none" strike="noStrike" kern="100" cap="all" spc="60">
                          <a:solidFill>
                            <a:schemeClr val="tx1"/>
                          </a:solidFill>
                          <a:effectLst/>
                          <a:latin typeface="Aptos" panose="020B0004020202020204" pitchFamily="34" charset="0"/>
                          <a:ea typeface="Aptos" panose="020B0004020202020204" pitchFamily="34" charset="0"/>
                          <a:cs typeface="Times New Roman" panose="02020603050405020304" pitchFamily="18" charset="0"/>
                        </a:rPr>
                        <a:t>MARTEDI</a:t>
                      </a:r>
                      <a:endParaRPr lang="it-IT" sz="600" b="1" i="0" u="none" strike="noStrike" cap="all" spc="60">
                        <a:solidFill>
                          <a:schemeClr val="tx1"/>
                        </a:solidFill>
                        <a:effectLst/>
                        <a:latin typeface="Arial" panose="020B0604020202020204" pitchFamily="34" charset="0"/>
                      </a:endParaRPr>
                    </a:p>
                  </a:txBody>
                  <a:tcPr marL="31230" marR="10739" marT="46730" marB="46730" anchor="b">
                    <a:lnL w="12700" cmpd="sng">
                      <a:noFill/>
                    </a:lnL>
                    <a:lnR w="12700" cmpd="sng">
                      <a:noFill/>
                    </a:lnR>
                    <a:lnT w="12700" cmpd="sng">
                      <a:noFill/>
                    </a:lnT>
                    <a:lnB w="38100" cmpd="sng">
                      <a:noFill/>
                    </a:lnB>
                    <a:noFill/>
                  </a:tcPr>
                </a:tc>
                <a:tc>
                  <a:txBody>
                    <a:bodyPr/>
                    <a:lstStyle/>
                    <a:p>
                      <a:pPr algn="l" fontAlgn="t">
                        <a:lnSpc>
                          <a:spcPct val="115000"/>
                        </a:lnSpc>
                        <a:spcBef>
                          <a:spcPts val="0"/>
                        </a:spcBef>
                        <a:spcAft>
                          <a:spcPts val="800"/>
                        </a:spcAft>
                      </a:pPr>
                      <a:r>
                        <a:rPr lang="it-IT" sz="600" b="1" i="0" u="none" strike="noStrike" kern="100" cap="all" spc="60">
                          <a:solidFill>
                            <a:schemeClr val="tx1"/>
                          </a:solidFill>
                          <a:effectLst/>
                          <a:latin typeface="Aptos" panose="020B0004020202020204" pitchFamily="34" charset="0"/>
                          <a:ea typeface="Aptos" panose="020B0004020202020204" pitchFamily="34" charset="0"/>
                          <a:cs typeface="Times New Roman" panose="02020603050405020304" pitchFamily="18" charset="0"/>
                        </a:rPr>
                        <a:t>MERCOLEDI</a:t>
                      </a:r>
                      <a:endParaRPr lang="it-IT" sz="600" b="1" i="0" u="none" strike="noStrike" cap="all" spc="60">
                        <a:solidFill>
                          <a:schemeClr val="tx1"/>
                        </a:solidFill>
                        <a:effectLst/>
                        <a:latin typeface="Arial" panose="020B0604020202020204" pitchFamily="34" charset="0"/>
                      </a:endParaRPr>
                    </a:p>
                  </a:txBody>
                  <a:tcPr marL="31230" marR="10739" marT="46730" marB="46730" anchor="b">
                    <a:lnL w="12700" cmpd="sng">
                      <a:noFill/>
                    </a:lnL>
                    <a:lnR w="12700" cmpd="sng">
                      <a:noFill/>
                    </a:lnR>
                    <a:lnT w="12700" cmpd="sng">
                      <a:noFill/>
                    </a:lnT>
                    <a:lnB w="38100" cmpd="sng">
                      <a:noFill/>
                    </a:lnB>
                    <a:noFill/>
                  </a:tcPr>
                </a:tc>
                <a:tc>
                  <a:txBody>
                    <a:bodyPr/>
                    <a:lstStyle/>
                    <a:p>
                      <a:pPr algn="l" fontAlgn="t">
                        <a:lnSpc>
                          <a:spcPct val="115000"/>
                        </a:lnSpc>
                        <a:spcBef>
                          <a:spcPts val="0"/>
                        </a:spcBef>
                        <a:spcAft>
                          <a:spcPts val="800"/>
                        </a:spcAft>
                      </a:pPr>
                      <a:r>
                        <a:rPr lang="it-IT" sz="600" b="1" i="0" u="none" strike="noStrike" kern="100" cap="all" spc="60">
                          <a:solidFill>
                            <a:schemeClr val="tx1"/>
                          </a:solidFill>
                          <a:effectLst/>
                          <a:latin typeface="Aptos" panose="020B0004020202020204" pitchFamily="34" charset="0"/>
                          <a:ea typeface="Aptos" panose="020B0004020202020204" pitchFamily="34" charset="0"/>
                          <a:cs typeface="Times New Roman" panose="02020603050405020304" pitchFamily="18" charset="0"/>
                        </a:rPr>
                        <a:t>GIOVEDI</a:t>
                      </a:r>
                      <a:endParaRPr lang="it-IT" sz="600" b="1" i="0" u="none" strike="noStrike" cap="all" spc="60">
                        <a:solidFill>
                          <a:schemeClr val="tx1"/>
                        </a:solidFill>
                        <a:effectLst/>
                        <a:latin typeface="Arial" panose="020B0604020202020204" pitchFamily="34" charset="0"/>
                      </a:endParaRPr>
                    </a:p>
                  </a:txBody>
                  <a:tcPr marL="31230" marR="10739" marT="46730" marB="46730" anchor="b">
                    <a:lnL w="12700" cmpd="sng">
                      <a:noFill/>
                    </a:lnL>
                    <a:lnR w="12700" cmpd="sng">
                      <a:noFill/>
                    </a:lnR>
                    <a:lnT w="12700" cmpd="sng">
                      <a:noFill/>
                    </a:lnT>
                    <a:lnB w="38100" cmpd="sng">
                      <a:noFill/>
                    </a:lnB>
                    <a:noFill/>
                  </a:tcPr>
                </a:tc>
                <a:tc>
                  <a:txBody>
                    <a:bodyPr/>
                    <a:lstStyle/>
                    <a:p>
                      <a:pPr algn="l" fontAlgn="t">
                        <a:lnSpc>
                          <a:spcPct val="115000"/>
                        </a:lnSpc>
                        <a:spcBef>
                          <a:spcPts val="0"/>
                        </a:spcBef>
                        <a:spcAft>
                          <a:spcPts val="800"/>
                        </a:spcAft>
                      </a:pPr>
                      <a:r>
                        <a:rPr lang="it-IT" sz="600" b="1" i="0" u="none" strike="noStrike" kern="100" cap="all" spc="60">
                          <a:solidFill>
                            <a:schemeClr val="tx1"/>
                          </a:solidFill>
                          <a:effectLst/>
                          <a:latin typeface="Aptos" panose="020B0004020202020204" pitchFamily="34" charset="0"/>
                          <a:ea typeface="Aptos" panose="020B0004020202020204" pitchFamily="34" charset="0"/>
                          <a:cs typeface="Times New Roman" panose="02020603050405020304" pitchFamily="18" charset="0"/>
                        </a:rPr>
                        <a:t>VENERDI</a:t>
                      </a:r>
                      <a:endParaRPr lang="it-IT" sz="600" b="1" i="0" u="none" strike="noStrike" cap="all" spc="60">
                        <a:solidFill>
                          <a:schemeClr val="tx1"/>
                        </a:solidFill>
                        <a:effectLst/>
                        <a:latin typeface="Arial" panose="020B0604020202020204" pitchFamily="34" charset="0"/>
                      </a:endParaRPr>
                    </a:p>
                  </a:txBody>
                  <a:tcPr marL="31230" marR="10739" marT="46730" marB="46730" anchor="b">
                    <a:lnL w="12700" cmpd="sng">
                      <a:noFill/>
                    </a:lnL>
                    <a:lnR w="12700" cmpd="sng">
                      <a:noFill/>
                    </a:lnR>
                    <a:lnT w="12700" cmpd="sng">
                      <a:noFill/>
                    </a:lnT>
                    <a:lnB w="38100" cmpd="sng">
                      <a:noFill/>
                    </a:lnB>
                    <a:noFill/>
                  </a:tcPr>
                </a:tc>
                <a:extLst>
                  <a:ext uri="{0D108BD9-81ED-4DB2-BD59-A6C34878D82A}">
                    <a16:rowId xmlns:a16="http://schemas.microsoft.com/office/drawing/2014/main" val="3409453553"/>
                  </a:ext>
                </a:extLst>
              </a:tr>
              <a:tr h="1013662">
                <a:tc>
                  <a:txBody>
                    <a:bodyPr/>
                    <a:lstStyle/>
                    <a:p>
                      <a:pPr algn="l" fontAlgn="t">
                        <a:lnSpc>
                          <a:spcPct val="115000"/>
                        </a:lnSpc>
                        <a:spcBef>
                          <a:spcPts val="0"/>
                        </a:spcBef>
                        <a:spcAft>
                          <a:spcPts val="800"/>
                        </a:spcAft>
                      </a:pPr>
                      <a:r>
                        <a:rPr lang="it-IT" sz="600" b="1" i="1"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PRIMA SETTIMANA</a:t>
                      </a:r>
                      <a:endParaRPr lang="it-IT" sz="600" b="1" i="0" u="none" strike="noStrike" cap="none" spc="0">
                        <a:solidFill>
                          <a:schemeClr val="tx1"/>
                        </a:solidFill>
                        <a:effectLst/>
                        <a:latin typeface="Arial" panose="020B0604020202020204" pitchFamily="34" charset="0"/>
                      </a:endParaRPr>
                    </a:p>
                  </a:txBody>
                  <a:tcPr marL="31230" marR="9307" marT="24023" marB="46730">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Passato di verdure con riso integrale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Petto di pollo ai ferri</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Patate lesse prezzemolate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38100" cmpd="sng">
                      <a:noFill/>
                    </a:lnT>
                    <a:lnB w="12700" cmpd="sng">
                      <a:noFill/>
                      <a:prstDash val="solid"/>
                    </a:lnB>
                    <a:no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Pasta al ragù di verdure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Filetto di platessa dorata al forno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Insalata mista</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38100" cmpd="sng">
                      <a:noFill/>
                    </a:lnT>
                    <a:lnB w="12700" cmpd="sng">
                      <a:noFill/>
                      <a:prstDash val="solid"/>
                    </a:lnB>
                    <a:noFill/>
                  </a:tcPr>
                </a:tc>
                <a:tc>
                  <a:txBody>
                    <a:bodyPr/>
                    <a:lstStyle/>
                    <a:p>
                      <a:pPr algn="l" fontAlgn="t">
                        <a:lnSpc>
                          <a:spcPct val="115000"/>
                        </a:lnSpc>
                        <a:spcBef>
                          <a:spcPts val="0"/>
                        </a:spcBef>
                        <a:spcAft>
                          <a:spcPts val="800"/>
                        </a:spcAft>
                      </a:pPr>
                      <a:r>
                        <a:rPr lang="it-IT" sz="800" b="0" i="0" u="none" strike="noStrike"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Riso integrale ceci e zafferano</a:t>
                      </a:r>
                      <a:endParaRPr lang="it-IT" sz="800" b="0" i="0" u="none" strike="noStrike" cap="none" spc="0" dirty="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Affettato di tacchino</a:t>
                      </a:r>
                      <a:endParaRPr lang="it-IT" sz="800" b="0" i="0" u="none" strike="noStrike" cap="none" spc="0" dirty="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Pomodori</a:t>
                      </a:r>
                      <a:endParaRPr lang="it-IT" sz="800" b="0" i="0" u="none" strike="noStrike" cap="none" spc="0" dirty="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integrale</a:t>
                      </a:r>
                      <a:endParaRPr lang="it-IT" sz="800" b="0" i="0" u="none" strike="noStrike" cap="none" spc="0" dirty="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dirty="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38100" cmpd="sng">
                      <a:noFill/>
                    </a:lnT>
                    <a:lnB w="12700" cmpd="sng">
                      <a:noFill/>
                      <a:prstDash val="solid"/>
                    </a:lnB>
                    <a:no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Pasta pomodoro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Omelette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Fagiolini</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38100" cmpd="sng">
                      <a:noFill/>
                    </a:lnT>
                    <a:lnB w="12700" cmpd="sng">
                      <a:noFill/>
                      <a:prstDash val="solid"/>
                    </a:lnB>
                    <a:no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Risotto alla parmigiana</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Farinata di ceci</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Carote julienne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19479349"/>
                  </a:ext>
                </a:extLst>
              </a:tr>
              <a:tr h="1013662">
                <a:tc>
                  <a:txBody>
                    <a:bodyPr/>
                    <a:lstStyle/>
                    <a:p>
                      <a:pPr algn="l" fontAlgn="t">
                        <a:lnSpc>
                          <a:spcPct val="115000"/>
                        </a:lnSpc>
                        <a:spcBef>
                          <a:spcPts val="0"/>
                        </a:spcBef>
                        <a:spcAft>
                          <a:spcPts val="800"/>
                        </a:spcAft>
                      </a:pPr>
                      <a:r>
                        <a:rPr lang="it-IT" sz="600" b="1" i="1"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SECONDA SETTIMANA</a:t>
                      </a:r>
                      <a:endParaRPr lang="it-IT" sz="600" b="1"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Insalata di riso con pollo e piselli</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(piatto unico)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Carote julienne e mais</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Pasta al pesto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Scaloppina di lonza al limone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Insalata e pomodori</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Risotto allo zafferano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Frittata</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Zucchine gratinate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integrale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Pasta pomodoro e basilico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Piselli in padella</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Insalata verde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Crema di carote con crostini integrali</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Filetto di merluzzo al pane aromatico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Patate lesse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805346235"/>
                  </a:ext>
                </a:extLst>
              </a:tr>
              <a:tr h="1013662">
                <a:tc>
                  <a:txBody>
                    <a:bodyPr/>
                    <a:lstStyle/>
                    <a:p>
                      <a:pPr algn="l" fontAlgn="t">
                        <a:lnSpc>
                          <a:spcPct val="115000"/>
                        </a:lnSpc>
                        <a:spcBef>
                          <a:spcPts val="0"/>
                        </a:spcBef>
                        <a:spcAft>
                          <a:spcPts val="800"/>
                        </a:spcAft>
                      </a:pPr>
                      <a:r>
                        <a:rPr lang="it-IT" sz="600" b="1" i="1"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TERZA </a:t>
                      </a:r>
                      <a:endParaRPr lang="it-IT" sz="600" b="1"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600" b="1" i="1"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SETTIMANA</a:t>
                      </a:r>
                      <a:endParaRPr lang="it-IT" sz="600" b="1" i="0" u="none" strike="noStrike" cap="none" spc="0">
                        <a:solidFill>
                          <a:schemeClr val="tx1"/>
                        </a:solidFill>
                        <a:effectLst/>
                        <a:latin typeface="Arial" panose="020B0604020202020204" pitchFamily="34" charset="0"/>
                      </a:endParaRPr>
                    </a:p>
                  </a:txBody>
                  <a:tcPr marL="31230" marR="9307" marT="24023" marB="46730">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Pizza margherita</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(piatto unico)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Insalata e carote julienne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Pasta all’olio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Filetto di platessa al pomodoro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Biete erbette gratinate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Tortellini ricotta e spinaci in brodo vegetale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Farinata di ceci</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Patate al forno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integrale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Riso al pomodoro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Cotoletta di pollo al forno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Insalata mista</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Pasta ai formaggi</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Frittata alle zucchine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Pomodori</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10253331"/>
                  </a:ext>
                </a:extLst>
              </a:tr>
              <a:tr h="1013662">
                <a:tc>
                  <a:txBody>
                    <a:bodyPr/>
                    <a:lstStyle/>
                    <a:p>
                      <a:pPr algn="l" fontAlgn="t">
                        <a:lnSpc>
                          <a:spcPct val="115000"/>
                        </a:lnSpc>
                        <a:spcBef>
                          <a:spcPts val="0"/>
                        </a:spcBef>
                        <a:spcAft>
                          <a:spcPts val="800"/>
                        </a:spcAft>
                      </a:pPr>
                      <a:r>
                        <a:rPr lang="it-IT" sz="600" b="1" i="1"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QUARTA</a:t>
                      </a:r>
                      <a:endParaRPr lang="it-IT" sz="600" b="1"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600" b="1" i="1"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SETTIMANA</a:t>
                      </a:r>
                      <a:endParaRPr lang="it-IT" sz="600" b="1"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Riso all’olio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Polpette di legumi</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Carote al vapore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Minestrone di verdure con pastina</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Frittata</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Patate lesse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Risotto alla crema di caro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Bocconcini di tacchino al latte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Insalata verde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integrale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Pasta pomodoro e ricotta</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Sogliola gratinata al forno</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Insalata e carote julienne</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t">
                        <a:lnSpc>
                          <a:spcPct val="115000"/>
                        </a:lnSpc>
                        <a:spcBef>
                          <a:spcPts val="0"/>
                        </a:spcBef>
                        <a:spcAft>
                          <a:spcPts val="800"/>
                        </a:spcAft>
                      </a:pPr>
                      <a:r>
                        <a:rPr lang="it-IT" sz="800" b="0" i="0" u="none" strike="noStrike"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Pasta al ragù di bovino</a:t>
                      </a:r>
                      <a:endParaRPr lang="it-IT" sz="800" b="0" i="0" u="none" strike="noStrike" cap="none" spc="0" dirty="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Primo sale</a:t>
                      </a:r>
                      <a:endParaRPr lang="it-IT" sz="800" b="0" i="0" u="none" strike="noStrike" cap="none" spc="0" dirty="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Finocchi julienne</a:t>
                      </a:r>
                      <a:endParaRPr lang="it-IT" sz="800" b="0" i="0" u="none" strike="noStrike" cap="none" spc="0" dirty="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Pane </a:t>
                      </a:r>
                      <a:endParaRPr lang="it-IT" sz="800" b="0" i="0" u="none" strike="noStrike" cap="none" spc="0" dirty="0">
                        <a:solidFill>
                          <a:schemeClr val="tx1"/>
                        </a:solidFill>
                        <a:effectLst/>
                        <a:latin typeface="Arial" panose="020B0604020202020204" pitchFamily="34" charset="0"/>
                      </a:endParaRPr>
                    </a:p>
                    <a:p>
                      <a:pPr algn="l" fontAlgn="t">
                        <a:lnSpc>
                          <a:spcPct val="115000"/>
                        </a:lnSpc>
                        <a:spcBef>
                          <a:spcPts val="0"/>
                        </a:spcBef>
                        <a:spcAft>
                          <a:spcPts val="800"/>
                        </a:spcAft>
                      </a:pPr>
                      <a:r>
                        <a:rPr lang="it-IT" sz="800" b="0" i="0" u="none" strike="noStrike"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Frutta di stagione</a:t>
                      </a:r>
                      <a:endParaRPr lang="it-IT" sz="800" b="0" i="0" u="none" strike="noStrike" cap="none" spc="0" dirty="0">
                        <a:solidFill>
                          <a:schemeClr val="tx1"/>
                        </a:solidFill>
                        <a:effectLst/>
                        <a:latin typeface="Arial" panose="020B0604020202020204" pitchFamily="34" charset="0"/>
                      </a:endParaRPr>
                    </a:p>
                  </a:txBody>
                  <a:tcPr marL="31230" marR="9307" marT="24023" marB="4673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541947015"/>
                  </a:ext>
                </a:extLst>
              </a:tr>
            </a:tbl>
          </a:graphicData>
        </a:graphic>
      </p:graphicFrame>
    </p:spTree>
    <p:extLst>
      <p:ext uri="{BB962C8B-B14F-4D97-AF65-F5344CB8AC3E}">
        <p14:creationId xmlns:p14="http://schemas.microsoft.com/office/powerpoint/2010/main" val="94991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62A00-5DC0-EAE7-29C6-82919DA0E211}"/>
              </a:ext>
            </a:extLst>
          </p:cNvPr>
          <p:cNvSpPr>
            <a:spLocks noGrp="1"/>
          </p:cNvSpPr>
          <p:nvPr>
            <p:ph type="title"/>
          </p:nvPr>
        </p:nvSpPr>
        <p:spPr>
          <a:xfrm>
            <a:off x="3439160" y="2254885"/>
            <a:ext cx="5125720" cy="3241675"/>
          </a:xfrm>
        </p:spPr>
        <p:txBody>
          <a:bodyPr>
            <a:normAutofit/>
          </a:bodyPr>
          <a:lstStyle/>
          <a:p>
            <a:pPr algn="ctr"/>
            <a:r>
              <a:rPr lang="it-IT" sz="6600" dirty="0">
                <a:solidFill>
                  <a:srgbClr val="FF0000"/>
                </a:solidFill>
              </a:rPr>
              <a:t>Grazie per l’attenzione</a:t>
            </a:r>
            <a:br>
              <a:rPr lang="it-IT" dirty="0"/>
            </a:br>
            <a:endParaRPr lang="it-IT" dirty="0"/>
          </a:p>
        </p:txBody>
      </p:sp>
    </p:spTree>
    <p:extLst>
      <p:ext uri="{BB962C8B-B14F-4D97-AF65-F5344CB8AC3E}">
        <p14:creationId xmlns:p14="http://schemas.microsoft.com/office/powerpoint/2010/main" val="3699488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33D0EE81-AB35-CC23-E5B6-B03C6276B5F2}"/>
              </a:ext>
            </a:extLst>
          </p:cNvPr>
          <p:cNvPicPr>
            <a:picLocks noGrp="1" noChangeAspect="1"/>
          </p:cNvPicPr>
          <p:nvPr>
            <p:ph idx="1"/>
          </p:nvPr>
        </p:nvPicPr>
        <p:blipFill>
          <a:blip r:embed="rId2"/>
          <a:stretch>
            <a:fillRect/>
          </a:stretch>
        </p:blipFill>
        <p:spPr>
          <a:xfrm>
            <a:off x="4236657" y="643467"/>
            <a:ext cx="371868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32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D2BC9A-AFF6-A82A-8C85-F1ADF51AEC72}"/>
              </a:ext>
            </a:extLst>
          </p:cNvPr>
          <p:cNvSpPr>
            <a:spLocks noGrp="1"/>
          </p:cNvSpPr>
          <p:nvPr>
            <p:ph type="title"/>
          </p:nvPr>
        </p:nvSpPr>
        <p:spPr>
          <a:xfrm>
            <a:off x="838200" y="883285"/>
            <a:ext cx="10515600" cy="5405755"/>
          </a:xfrm>
        </p:spPr>
        <p:txBody>
          <a:bodyPr>
            <a:normAutofit/>
          </a:bodyPr>
          <a:lstStyle/>
          <a:p>
            <a:pPr algn="ctr">
              <a:lnSpc>
                <a:spcPct val="115000"/>
              </a:lnSpc>
              <a:spcAft>
                <a:spcPts val="800"/>
              </a:spcAft>
            </a:pPr>
            <a:r>
              <a:rPr lang="it-IT" sz="4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BILANCIA I NUTRIENTI E </a:t>
            </a:r>
            <a:br>
              <a:rPr lang="it-IT" sz="4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br>
            <a:r>
              <a:rPr lang="it-IT" sz="4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MANTIENI IL PESO</a:t>
            </a:r>
            <a:br>
              <a:rPr lang="it-IT" sz="4800" kern="100" dirty="0">
                <a:effectLst/>
                <a:latin typeface="Aptos" panose="020B0004020202020204" pitchFamily="34" charset="0"/>
                <a:ea typeface="Aptos" panose="020B0004020202020204" pitchFamily="34" charset="0"/>
                <a:cs typeface="Times New Roman" panose="02020603050405020304" pitchFamily="18" charset="0"/>
              </a:rPr>
            </a:br>
            <a:r>
              <a:rPr lang="it-IT" sz="4800" kern="100" dirty="0">
                <a:effectLst/>
                <a:latin typeface="Aptos" panose="020B0004020202020204" pitchFamily="34" charset="0"/>
                <a:ea typeface="Aptos" panose="020B0004020202020204" pitchFamily="34" charset="0"/>
                <a:cs typeface="Times New Roman" panose="02020603050405020304" pitchFamily="18" charset="0"/>
              </a:rPr>
              <a:t>Controlla il peso e </a:t>
            </a:r>
            <a:br>
              <a:rPr lang="it-IT" sz="4800" kern="100" dirty="0">
                <a:effectLst/>
                <a:latin typeface="Aptos" panose="020B0004020202020204" pitchFamily="34" charset="0"/>
                <a:ea typeface="Aptos" panose="020B0004020202020204" pitchFamily="34" charset="0"/>
                <a:cs typeface="Times New Roman" panose="02020603050405020304" pitchFamily="18" charset="0"/>
              </a:rPr>
            </a:br>
            <a:r>
              <a:rPr lang="it-IT" sz="4800" kern="100" dirty="0">
                <a:effectLst/>
                <a:latin typeface="Aptos" panose="020B0004020202020204" pitchFamily="34" charset="0"/>
                <a:ea typeface="Aptos" panose="020B0004020202020204" pitchFamily="34" charset="0"/>
                <a:cs typeface="Times New Roman" panose="02020603050405020304" pitchFamily="18" charset="0"/>
              </a:rPr>
              <a:t>mantieniti sempre attivo</a:t>
            </a:r>
            <a:endParaRPr lang="it-IT" sz="4800" dirty="0"/>
          </a:p>
        </p:txBody>
      </p:sp>
    </p:spTree>
    <p:extLst>
      <p:ext uri="{BB962C8B-B14F-4D97-AF65-F5344CB8AC3E}">
        <p14:creationId xmlns:p14="http://schemas.microsoft.com/office/powerpoint/2010/main" val="540977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FBFD21-A2BD-8F40-B033-FE248F284494}"/>
              </a:ext>
            </a:extLst>
          </p:cNvPr>
          <p:cNvSpPr>
            <a:spLocks noGrp="1"/>
          </p:cNvSpPr>
          <p:nvPr>
            <p:ph type="title"/>
          </p:nvPr>
        </p:nvSpPr>
        <p:spPr>
          <a:xfrm>
            <a:off x="889000" y="1431925"/>
            <a:ext cx="10256520" cy="2439035"/>
          </a:xfrm>
        </p:spPr>
        <p:txBody>
          <a:bodyPr>
            <a:normAutofit fontScale="90000"/>
          </a:bodyPr>
          <a:lstStyle/>
          <a:p>
            <a:pPr algn="ctr">
              <a:lnSpc>
                <a:spcPct val="115000"/>
              </a:lnSpc>
              <a:spcAft>
                <a:spcPts val="800"/>
              </a:spcAft>
            </a:pPr>
            <a:r>
              <a:rPr lang="it-IT" dirty="0">
                <a:solidFill>
                  <a:schemeClr val="tx2">
                    <a:lumMod val="75000"/>
                    <a:lumOff val="25000"/>
                  </a:schemeClr>
                </a:solidFill>
              </a:rPr>
              <a:t>Indice di massa corporea (IMC)</a:t>
            </a:r>
            <a:br>
              <a:rPr lang="it-IT" dirty="0">
                <a:solidFill>
                  <a:schemeClr val="tx2">
                    <a:lumMod val="75000"/>
                    <a:lumOff val="25000"/>
                  </a:schemeClr>
                </a:solidFill>
              </a:rPr>
            </a:br>
            <a:br>
              <a:rPr lang="it-IT" dirty="0">
                <a:solidFill>
                  <a:schemeClr val="tx2">
                    <a:lumMod val="75000"/>
                    <a:lumOff val="25000"/>
                  </a:schemeClr>
                </a:solidFill>
              </a:rPr>
            </a:br>
            <a:r>
              <a:rPr lang="it-IT" dirty="0"/>
              <a:t>IMC = peso (kg) / statura (m) / statura (m)</a:t>
            </a:r>
            <a:br>
              <a:rPr lang="it-IT" dirty="0"/>
            </a:br>
            <a:endParaRPr lang="it-IT" dirty="0"/>
          </a:p>
        </p:txBody>
      </p:sp>
      <p:pic>
        <p:nvPicPr>
          <p:cNvPr id="5" name="Segnaposto contenuto 4">
            <a:extLst>
              <a:ext uri="{FF2B5EF4-FFF2-40B4-BE49-F238E27FC236}">
                <a16:creationId xmlns:a16="http://schemas.microsoft.com/office/drawing/2014/main" id="{5EB4DB83-56DB-8160-99F9-6AC99972E6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2441" y="4441962"/>
            <a:ext cx="10721105" cy="1125717"/>
          </a:xfrm>
        </p:spPr>
      </p:pic>
    </p:spTree>
    <p:extLst>
      <p:ext uri="{BB962C8B-B14F-4D97-AF65-F5344CB8AC3E}">
        <p14:creationId xmlns:p14="http://schemas.microsoft.com/office/powerpoint/2010/main" val="3736466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12127-A50F-7B0B-BBEB-63911D14F8BA}"/>
              </a:ext>
            </a:extLst>
          </p:cNvPr>
          <p:cNvSpPr>
            <a:spLocks noGrp="1"/>
          </p:cNvSpPr>
          <p:nvPr>
            <p:ph type="title"/>
          </p:nvPr>
        </p:nvSpPr>
        <p:spPr>
          <a:xfrm>
            <a:off x="838200" y="365125"/>
            <a:ext cx="10515600" cy="1514475"/>
          </a:xfrm>
        </p:spPr>
        <p:txBody>
          <a:bodyPr>
            <a:normAutofit/>
          </a:bodyPr>
          <a:lstStyle/>
          <a:p>
            <a:pPr algn="ctr"/>
            <a:r>
              <a:rPr lang="it-IT" sz="4800" dirty="0">
                <a:solidFill>
                  <a:srgbClr val="C00000"/>
                </a:solidFill>
              </a:rPr>
              <a:t>Circonferenza vita</a:t>
            </a:r>
          </a:p>
        </p:txBody>
      </p:sp>
      <p:pic>
        <p:nvPicPr>
          <p:cNvPr id="5" name="Segnaposto contenuto 4">
            <a:extLst>
              <a:ext uri="{FF2B5EF4-FFF2-40B4-BE49-F238E27FC236}">
                <a16:creationId xmlns:a16="http://schemas.microsoft.com/office/drawing/2014/main" id="{6B3B0847-823B-DA0B-B5DE-7EEDF4484D89}"/>
              </a:ext>
            </a:extLst>
          </p:cNvPr>
          <p:cNvPicPr>
            <a:picLocks noGrp="1" noChangeAspect="1"/>
          </p:cNvPicPr>
          <p:nvPr>
            <p:ph idx="1"/>
          </p:nvPr>
        </p:nvPicPr>
        <p:blipFill>
          <a:blip r:embed="rId2"/>
          <a:stretch>
            <a:fillRect/>
          </a:stretch>
        </p:blipFill>
        <p:spPr>
          <a:xfrm>
            <a:off x="2726470" y="2488592"/>
            <a:ext cx="6397745" cy="3830927"/>
          </a:xfrm>
        </p:spPr>
      </p:pic>
    </p:spTree>
    <p:extLst>
      <p:ext uri="{BB962C8B-B14F-4D97-AF65-F5344CB8AC3E}">
        <p14:creationId xmlns:p14="http://schemas.microsoft.com/office/powerpoint/2010/main" val="2523381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E07EF1-65CA-521E-BE3E-4AE72B6AA644}"/>
              </a:ext>
            </a:extLst>
          </p:cNvPr>
          <p:cNvSpPr>
            <a:spLocks noGrp="1"/>
          </p:cNvSpPr>
          <p:nvPr>
            <p:ph type="title"/>
          </p:nvPr>
        </p:nvSpPr>
        <p:spPr>
          <a:xfrm>
            <a:off x="838200" y="527685"/>
            <a:ext cx="10515600" cy="5791835"/>
          </a:xfrm>
        </p:spPr>
        <p:txBody>
          <a:bodyPr>
            <a:normAutofit/>
          </a:bodyPr>
          <a:lstStyle/>
          <a:p>
            <a:pPr algn="ctr">
              <a:lnSpc>
                <a:spcPct val="115000"/>
              </a:lnSpc>
              <a:spcAft>
                <a:spcPts val="800"/>
              </a:spcAft>
            </a:pPr>
            <a:r>
              <a:rPr lang="it-IT" sz="7200" kern="100" dirty="0">
                <a:solidFill>
                  <a:schemeClr val="tx2">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PIU’ È MEGLIO</a:t>
            </a:r>
            <a:br>
              <a:rPr lang="it-IT" sz="7200" kern="100" dirty="0">
                <a:solidFill>
                  <a:schemeClr val="tx2">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br>
            <a:br>
              <a:rPr lang="it-IT" sz="7200" kern="100" dirty="0">
                <a:effectLst/>
                <a:latin typeface="Aptos" panose="020B0004020202020204" pitchFamily="34" charset="0"/>
                <a:ea typeface="Aptos" panose="020B0004020202020204" pitchFamily="34" charset="0"/>
                <a:cs typeface="Times New Roman" panose="02020603050405020304" pitchFamily="18" charset="0"/>
              </a:rPr>
            </a:br>
            <a:r>
              <a:rPr lang="it-IT" sz="7200" kern="100" dirty="0">
                <a:effectLst/>
                <a:latin typeface="Aptos" panose="020B0004020202020204" pitchFamily="34" charset="0"/>
                <a:ea typeface="Aptos" panose="020B0004020202020204" pitchFamily="34" charset="0"/>
                <a:cs typeface="Times New Roman" panose="02020603050405020304" pitchFamily="18" charset="0"/>
              </a:rPr>
              <a:t>Più frutta e verdura</a:t>
            </a:r>
            <a:endParaRPr lang="it-IT" sz="7200" dirty="0"/>
          </a:p>
        </p:txBody>
      </p:sp>
    </p:spTree>
    <p:extLst>
      <p:ext uri="{BB962C8B-B14F-4D97-AF65-F5344CB8AC3E}">
        <p14:creationId xmlns:p14="http://schemas.microsoft.com/office/powerpoint/2010/main" val="26469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1F80FD-371D-3CF6-16A2-02D1CDA2DD27}"/>
              </a:ext>
            </a:extLst>
          </p:cNvPr>
          <p:cNvSpPr>
            <a:spLocks noGrp="1"/>
          </p:cNvSpPr>
          <p:nvPr>
            <p:ph type="title"/>
          </p:nvPr>
        </p:nvSpPr>
        <p:spPr>
          <a:xfrm>
            <a:off x="838200" y="365125"/>
            <a:ext cx="9900920" cy="5476875"/>
          </a:xfrm>
        </p:spPr>
        <p:txBody>
          <a:bodyPr>
            <a:normAutofit/>
          </a:bodyPr>
          <a:lstStyle/>
          <a:p>
            <a:pPr algn="ctr"/>
            <a:r>
              <a:rPr lang="it-IT" sz="5400" kern="100" dirty="0">
                <a:effectLst/>
                <a:latin typeface="Aptos" panose="020B0004020202020204" pitchFamily="34" charset="0"/>
                <a:ea typeface="Aptos" panose="020B0004020202020204" pitchFamily="34" charset="0"/>
                <a:cs typeface="Times New Roman" panose="02020603050405020304" pitchFamily="18" charset="0"/>
              </a:rPr>
              <a:t>Più cereali integrali e legumi</a:t>
            </a:r>
            <a:br>
              <a:rPr lang="it-IT" sz="5400" kern="100" dirty="0">
                <a:effectLst/>
                <a:latin typeface="Aptos" panose="020B0004020202020204" pitchFamily="34" charset="0"/>
                <a:ea typeface="Aptos" panose="020B0004020202020204" pitchFamily="34" charset="0"/>
                <a:cs typeface="Times New Roman" panose="02020603050405020304" pitchFamily="18" charset="0"/>
              </a:rPr>
            </a:br>
            <a:r>
              <a:rPr lang="it-IT" sz="5400" i="1" kern="100" dirty="0">
                <a:effectLst/>
                <a:latin typeface="Aptos" panose="020B0004020202020204" pitchFamily="34" charset="0"/>
                <a:ea typeface="Aptos" panose="020B0004020202020204" pitchFamily="34" charset="0"/>
                <a:cs typeface="Times New Roman" panose="02020603050405020304" pitchFamily="18" charset="0"/>
              </a:rPr>
              <a:t>Celiachia e prodotti senza glutine</a:t>
            </a:r>
            <a:br>
              <a:rPr lang="it-IT" sz="5400" kern="100" dirty="0">
                <a:effectLst/>
                <a:latin typeface="Aptos" panose="020B0004020202020204" pitchFamily="34" charset="0"/>
                <a:ea typeface="Aptos" panose="020B0004020202020204" pitchFamily="34" charset="0"/>
                <a:cs typeface="Times New Roman" panose="02020603050405020304" pitchFamily="18" charset="0"/>
              </a:rPr>
            </a:br>
            <a:r>
              <a:rPr lang="it-IT" sz="5400" kern="100" dirty="0">
                <a:effectLst/>
                <a:latin typeface="Aptos" panose="020B0004020202020204" pitchFamily="34" charset="0"/>
                <a:ea typeface="Aptos" panose="020B0004020202020204" pitchFamily="34" charset="0"/>
                <a:cs typeface="Times New Roman" panose="02020603050405020304" pitchFamily="18" charset="0"/>
              </a:rPr>
              <a:t>Il valore nutrizionale dei legumi (proteine, fitoestrogeni, favismo)</a:t>
            </a:r>
            <a:endParaRPr lang="it-IT" sz="5400" dirty="0"/>
          </a:p>
        </p:txBody>
      </p:sp>
    </p:spTree>
    <p:extLst>
      <p:ext uri="{BB962C8B-B14F-4D97-AF65-F5344CB8AC3E}">
        <p14:creationId xmlns:p14="http://schemas.microsoft.com/office/powerpoint/2010/main" val="998784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603C496-883B-6B9B-4A88-3ECC5FFABB44}"/>
              </a:ext>
            </a:extLst>
          </p:cNvPr>
          <p:cNvSpPr>
            <a:spLocks noGrp="1"/>
          </p:cNvSpPr>
          <p:nvPr>
            <p:ph type="title"/>
          </p:nvPr>
        </p:nvSpPr>
        <p:spPr>
          <a:xfrm>
            <a:off x="838200" y="560725"/>
            <a:ext cx="10515600" cy="2121515"/>
          </a:xfrm>
        </p:spPr>
        <p:txBody>
          <a:bodyPr vert="horz" lIns="91440" tIns="45720" rIns="91440" bIns="45720" rtlCol="0" anchor="ctr">
            <a:normAutofit/>
          </a:bodyPr>
          <a:lstStyle/>
          <a:p>
            <a:pPr algn="ctr"/>
            <a:r>
              <a:rPr lang="en-US" sz="5400" kern="1200" dirty="0" err="1">
                <a:solidFill>
                  <a:schemeClr val="tx2">
                    <a:lumMod val="75000"/>
                    <a:lumOff val="25000"/>
                  </a:schemeClr>
                </a:solidFill>
                <a:effectLst/>
                <a:latin typeface="+mj-lt"/>
                <a:ea typeface="+mj-ea"/>
                <a:cs typeface="+mj-cs"/>
              </a:rPr>
              <a:t>Bevi</a:t>
            </a:r>
            <a:r>
              <a:rPr lang="en-US" sz="5400" kern="1200" dirty="0">
                <a:solidFill>
                  <a:schemeClr val="tx2">
                    <a:lumMod val="75000"/>
                    <a:lumOff val="25000"/>
                  </a:schemeClr>
                </a:solidFill>
                <a:effectLst/>
                <a:latin typeface="+mj-lt"/>
                <a:ea typeface="+mj-ea"/>
                <a:cs typeface="+mj-cs"/>
              </a:rPr>
              <a:t> </a:t>
            </a:r>
            <a:r>
              <a:rPr lang="en-US" sz="5400" kern="1200" dirty="0" err="1">
                <a:solidFill>
                  <a:schemeClr val="tx2">
                    <a:lumMod val="75000"/>
                    <a:lumOff val="25000"/>
                  </a:schemeClr>
                </a:solidFill>
                <a:effectLst/>
                <a:latin typeface="+mj-lt"/>
                <a:ea typeface="+mj-ea"/>
                <a:cs typeface="+mj-cs"/>
              </a:rPr>
              <a:t>ogni</a:t>
            </a:r>
            <a:r>
              <a:rPr lang="en-US" sz="5400" kern="1200" dirty="0">
                <a:solidFill>
                  <a:schemeClr val="tx2">
                    <a:lumMod val="75000"/>
                    <a:lumOff val="25000"/>
                  </a:schemeClr>
                </a:solidFill>
                <a:effectLst/>
                <a:latin typeface="+mj-lt"/>
                <a:ea typeface="+mj-ea"/>
                <a:cs typeface="+mj-cs"/>
              </a:rPr>
              <a:t> </a:t>
            </a:r>
            <a:r>
              <a:rPr lang="en-US" sz="5400" kern="1200" dirty="0" err="1">
                <a:solidFill>
                  <a:schemeClr val="tx2">
                    <a:lumMod val="75000"/>
                    <a:lumOff val="25000"/>
                  </a:schemeClr>
                </a:solidFill>
                <a:effectLst/>
                <a:latin typeface="+mj-lt"/>
                <a:ea typeface="+mj-ea"/>
                <a:cs typeface="+mj-cs"/>
              </a:rPr>
              <a:t>giorno</a:t>
            </a:r>
            <a:r>
              <a:rPr lang="en-US" sz="5400" kern="1200" dirty="0">
                <a:solidFill>
                  <a:schemeClr val="tx2">
                    <a:lumMod val="75000"/>
                    <a:lumOff val="25000"/>
                  </a:schemeClr>
                </a:solidFill>
                <a:effectLst/>
                <a:latin typeface="+mj-lt"/>
                <a:ea typeface="+mj-ea"/>
                <a:cs typeface="+mj-cs"/>
              </a:rPr>
              <a:t> </a:t>
            </a:r>
            <a:r>
              <a:rPr lang="en-US" sz="5400" kern="1200" dirty="0" err="1">
                <a:solidFill>
                  <a:schemeClr val="tx2">
                    <a:lumMod val="75000"/>
                    <a:lumOff val="25000"/>
                  </a:schemeClr>
                </a:solidFill>
                <a:effectLst/>
                <a:latin typeface="+mj-lt"/>
                <a:ea typeface="+mj-ea"/>
                <a:cs typeface="+mj-cs"/>
              </a:rPr>
              <a:t>acqua</a:t>
            </a:r>
            <a:r>
              <a:rPr lang="en-US" sz="5400" kern="1200" dirty="0">
                <a:solidFill>
                  <a:schemeClr val="tx2">
                    <a:lumMod val="75000"/>
                    <a:lumOff val="25000"/>
                  </a:schemeClr>
                </a:solidFill>
                <a:effectLst/>
                <a:latin typeface="+mj-lt"/>
                <a:ea typeface="+mj-ea"/>
                <a:cs typeface="+mj-cs"/>
              </a:rPr>
              <a:t> in </a:t>
            </a:r>
            <a:r>
              <a:rPr lang="en-US" sz="5400" kern="1200" dirty="0" err="1">
                <a:solidFill>
                  <a:schemeClr val="tx2">
                    <a:lumMod val="75000"/>
                    <a:lumOff val="25000"/>
                  </a:schemeClr>
                </a:solidFill>
                <a:effectLst/>
                <a:latin typeface="+mj-lt"/>
                <a:ea typeface="+mj-ea"/>
                <a:cs typeface="+mj-cs"/>
              </a:rPr>
              <a:t>abbondanza</a:t>
            </a:r>
            <a:br>
              <a:rPr lang="en-US" sz="4800" kern="1200" dirty="0">
                <a:solidFill>
                  <a:schemeClr val="tx1"/>
                </a:solidFill>
                <a:effectLst/>
                <a:latin typeface="+mj-lt"/>
                <a:ea typeface="+mj-ea"/>
                <a:cs typeface="+mj-cs"/>
              </a:rPr>
            </a:br>
            <a:endParaRPr lang="en-US" sz="4800" kern="1200" dirty="0">
              <a:solidFill>
                <a:schemeClr val="tx1"/>
              </a:solidFill>
              <a:latin typeface="+mj-lt"/>
              <a:ea typeface="+mj-ea"/>
              <a:cs typeface="+mj-cs"/>
            </a:endParaRPr>
          </a:p>
        </p:txBody>
      </p:sp>
      <p:pic>
        <p:nvPicPr>
          <p:cNvPr id="6" name="Immagine 5">
            <a:extLst>
              <a:ext uri="{FF2B5EF4-FFF2-40B4-BE49-F238E27FC236}">
                <a16:creationId xmlns:a16="http://schemas.microsoft.com/office/drawing/2014/main" id="{551B5295-43E9-CAB7-BCC4-C96685700D7B}"/>
              </a:ext>
            </a:extLst>
          </p:cNvPr>
          <p:cNvPicPr>
            <a:picLocks noChangeAspect="1"/>
          </p:cNvPicPr>
          <p:nvPr/>
        </p:nvPicPr>
        <p:blipFill>
          <a:blip r:embed="rId2"/>
          <a:stretch>
            <a:fillRect/>
          </a:stretch>
        </p:blipFill>
        <p:spPr>
          <a:xfrm>
            <a:off x="838200" y="2572540"/>
            <a:ext cx="10512547" cy="2996075"/>
          </a:xfrm>
          <a:prstGeom prst="rect">
            <a:avLst/>
          </a:prstGeom>
        </p:spPr>
      </p:pic>
    </p:spTree>
    <p:extLst>
      <p:ext uri="{BB962C8B-B14F-4D97-AF65-F5344CB8AC3E}">
        <p14:creationId xmlns:p14="http://schemas.microsoft.com/office/powerpoint/2010/main" val="883013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0B48F-F2E8-8511-90CC-E5D8E6748F9B}"/>
              </a:ext>
            </a:extLst>
          </p:cNvPr>
          <p:cNvSpPr>
            <a:spLocks noGrp="1"/>
          </p:cNvSpPr>
          <p:nvPr>
            <p:ph type="title"/>
          </p:nvPr>
        </p:nvSpPr>
        <p:spPr>
          <a:xfrm>
            <a:off x="838200" y="365124"/>
            <a:ext cx="10515600" cy="6055995"/>
          </a:xfrm>
        </p:spPr>
        <p:txBody>
          <a:bodyPr>
            <a:normAutofit/>
          </a:bodyPr>
          <a:lstStyle/>
          <a:p>
            <a:pPr algn="ctr">
              <a:lnSpc>
                <a:spcPct val="115000"/>
              </a:lnSpc>
              <a:spcAft>
                <a:spcPts val="800"/>
              </a:spcAft>
            </a:pPr>
            <a:r>
              <a:rPr lang="it-IT" sz="4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MENO È MEGLIO</a:t>
            </a:r>
            <a:br>
              <a:rPr lang="it-IT" sz="4800" kern="100" dirty="0">
                <a:effectLst/>
                <a:latin typeface="Aptos" panose="020B0004020202020204" pitchFamily="34" charset="0"/>
                <a:ea typeface="Aptos" panose="020B0004020202020204" pitchFamily="34" charset="0"/>
                <a:cs typeface="Times New Roman" panose="02020603050405020304" pitchFamily="18" charset="0"/>
              </a:rPr>
            </a:br>
            <a:r>
              <a:rPr lang="it-IT" sz="4800" b="1" i="1" kern="100" dirty="0">
                <a:effectLst/>
                <a:latin typeface="Aptos" panose="020B0004020202020204" pitchFamily="34" charset="0"/>
                <a:ea typeface="Aptos" panose="020B0004020202020204" pitchFamily="34" charset="0"/>
                <a:cs typeface="Times New Roman" panose="02020603050405020304" pitchFamily="18" charset="0"/>
              </a:rPr>
              <a:t>Grassi</a:t>
            </a:r>
            <a:r>
              <a:rPr lang="it-IT" sz="4800" kern="100" dirty="0">
                <a:effectLst/>
                <a:latin typeface="Aptos" panose="020B0004020202020204" pitchFamily="34" charset="0"/>
                <a:ea typeface="Aptos" panose="020B0004020202020204" pitchFamily="34" charset="0"/>
                <a:cs typeface="Times New Roman" panose="02020603050405020304" pitchFamily="18" charset="0"/>
              </a:rPr>
              <a:t>: scegli quali e limita la quantità</a:t>
            </a:r>
            <a:br>
              <a:rPr lang="it-IT" sz="4800" kern="100" dirty="0">
                <a:effectLst/>
                <a:latin typeface="Aptos" panose="020B0004020202020204" pitchFamily="34" charset="0"/>
                <a:ea typeface="Aptos" panose="020B0004020202020204" pitchFamily="34" charset="0"/>
                <a:cs typeface="Times New Roman" panose="02020603050405020304" pitchFamily="18" charset="0"/>
              </a:rPr>
            </a:br>
            <a:r>
              <a:rPr lang="it-IT" sz="4800" b="1" i="1" kern="100" dirty="0">
                <a:effectLst/>
                <a:latin typeface="Aptos" panose="020B0004020202020204" pitchFamily="34" charset="0"/>
                <a:ea typeface="Aptos" panose="020B0004020202020204" pitchFamily="34" charset="0"/>
                <a:cs typeface="Times New Roman" panose="02020603050405020304" pitchFamily="18" charset="0"/>
              </a:rPr>
              <a:t>Zuccheri</a:t>
            </a:r>
            <a:r>
              <a:rPr lang="it-IT" sz="4800" kern="100" dirty="0">
                <a:effectLst/>
                <a:latin typeface="Aptos" panose="020B0004020202020204" pitchFamily="34" charset="0"/>
                <a:ea typeface="Aptos" panose="020B0004020202020204" pitchFamily="34" charset="0"/>
                <a:cs typeface="Times New Roman" panose="02020603050405020304" pitchFamily="18" charset="0"/>
              </a:rPr>
              <a:t>, dolci e bevande zuccherate: meno è meglio</a:t>
            </a:r>
            <a:br>
              <a:rPr lang="it-IT" sz="4800" kern="100" dirty="0">
                <a:effectLst/>
                <a:latin typeface="Aptos" panose="020B0004020202020204" pitchFamily="34" charset="0"/>
                <a:ea typeface="Aptos" panose="020B0004020202020204" pitchFamily="34" charset="0"/>
                <a:cs typeface="Times New Roman" panose="02020603050405020304" pitchFamily="18" charset="0"/>
              </a:rPr>
            </a:br>
            <a:r>
              <a:rPr lang="it-IT" sz="4800" kern="100" dirty="0">
                <a:effectLst/>
                <a:latin typeface="Aptos" panose="020B0004020202020204" pitchFamily="34" charset="0"/>
                <a:ea typeface="Aptos" panose="020B0004020202020204" pitchFamily="34" charset="0"/>
                <a:cs typeface="Times New Roman" panose="02020603050405020304" pitchFamily="18" charset="0"/>
              </a:rPr>
              <a:t>Il </a:t>
            </a:r>
            <a:r>
              <a:rPr lang="it-IT" sz="4800" b="1" i="1" kern="100" dirty="0">
                <a:effectLst/>
                <a:latin typeface="Aptos" panose="020B0004020202020204" pitchFamily="34" charset="0"/>
                <a:ea typeface="Aptos" panose="020B0004020202020204" pitchFamily="34" charset="0"/>
                <a:cs typeface="Times New Roman" panose="02020603050405020304" pitchFamily="18" charset="0"/>
              </a:rPr>
              <a:t>sale</a:t>
            </a:r>
            <a:r>
              <a:rPr lang="it-IT" sz="4800" kern="100" dirty="0">
                <a:effectLst/>
                <a:latin typeface="Aptos" panose="020B0004020202020204" pitchFamily="34" charset="0"/>
                <a:ea typeface="Aptos" panose="020B0004020202020204" pitchFamily="34" charset="0"/>
                <a:cs typeface="Times New Roman" panose="02020603050405020304" pitchFamily="18" charset="0"/>
              </a:rPr>
              <a:t>? Meglio è meglio</a:t>
            </a:r>
            <a:br>
              <a:rPr lang="it-IT" sz="4800" kern="100" dirty="0">
                <a:effectLst/>
                <a:latin typeface="Aptos" panose="020B0004020202020204" pitchFamily="34" charset="0"/>
                <a:ea typeface="Aptos" panose="020B0004020202020204" pitchFamily="34" charset="0"/>
                <a:cs typeface="Times New Roman" panose="02020603050405020304" pitchFamily="18" charset="0"/>
              </a:rPr>
            </a:br>
            <a:r>
              <a:rPr lang="it-IT" sz="4800" kern="100" dirty="0">
                <a:effectLst/>
                <a:latin typeface="Aptos" panose="020B0004020202020204" pitchFamily="34" charset="0"/>
                <a:ea typeface="Aptos" panose="020B0004020202020204" pitchFamily="34" charset="0"/>
                <a:cs typeface="Times New Roman" panose="02020603050405020304" pitchFamily="18" charset="0"/>
              </a:rPr>
              <a:t>Bevande </a:t>
            </a:r>
            <a:r>
              <a:rPr lang="it-IT" sz="4800" b="1" i="1" kern="100" dirty="0">
                <a:effectLst/>
                <a:latin typeface="Aptos" panose="020B0004020202020204" pitchFamily="34" charset="0"/>
                <a:ea typeface="Aptos" panose="020B0004020202020204" pitchFamily="34" charset="0"/>
                <a:cs typeface="Times New Roman" panose="02020603050405020304" pitchFamily="18" charset="0"/>
              </a:rPr>
              <a:t>alcoliche</a:t>
            </a:r>
            <a:r>
              <a:rPr lang="it-IT" sz="4800" kern="100" dirty="0">
                <a:effectLst/>
                <a:latin typeface="Aptos" panose="020B0004020202020204" pitchFamily="34" charset="0"/>
                <a:ea typeface="Aptos" panose="020B0004020202020204" pitchFamily="34" charset="0"/>
                <a:cs typeface="Times New Roman" panose="02020603050405020304" pitchFamily="18" charset="0"/>
              </a:rPr>
              <a:t>: il meno possibile</a:t>
            </a:r>
            <a:endParaRPr lang="it-IT" sz="4800" dirty="0"/>
          </a:p>
        </p:txBody>
      </p:sp>
    </p:spTree>
    <p:extLst>
      <p:ext uri="{BB962C8B-B14F-4D97-AF65-F5344CB8AC3E}">
        <p14:creationId xmlns:p14="http://schemas.microsoft.com/office/powerpoint/2010/main" val="404907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E9B9-E0C1-843A-B023-137482B2B904}"/>
              </a:ext>
            </a:extLst>
          </p:cNvPr>
          <p:cNvSpPr>
            <a:spLocks noGrp="1"/>
          </p:cNvSpPr>
          <p:nvPr>
            <p:ph type="title"/>
          </p:nvPr>
        </p:nvSpPr>
        <p:spPr>
          <a:xfrm>
            <a:off x="838200" y="548005"/>
            <a:ext cx="10515600" cy="1325563"/>
          </a:xfrm>
        </p:spPr>
        <p:txBody>
          <a:bodyPr>
            <a:noAutofit/>
          </a:bodyPr>
          <a:lstStyle/>
          <a:p>
            <a:pPr algn="ctr"/>
            <a:r>
              <a:rPr lang="it-IT" sz="3200" i="1" dirty="0">
                <a:effectLst/>
                <a:latin typeface="Aptos" panose="020B0004020202020204" pitchFamily="34" charset="0"/>
                <a:ea typeface="Aptos" panose="020B0004020202020204" pitchFamily="34" charset="0"/>
                <a:cs typeface="Times New Roman" panose="02020603050405020304" pitchFamily="18" charset="0"/>
              </a:rPr>
              <a:t>La </a:t>
            </a:r>
            <a:r>
              <a:rPr lang="it-IT" sz="3200" b="1" i="1" dirty="0">
                <a:effectLst/>
                <a:latin typeface="Aptos" panose="020B0004020202020204" pitchFamily="34" charset="0"/>
                <a:ea typeface="Aptos" panose="020B0004020202020204" pitchFamily="34" charset="0"/>
                <a:cs typeface="Times New Roman" panose="02020603050405020304" pitchFamily="18" charset="0"/>
              </a:rPr>
              <a:t>Dieta Mediterranea </a:t>
            </a:r>
            <a:r>
              <a:rPr lang="it-IT" sz="3200" i="1" dirty="0">
                <a:effectLst/>
                <a:latin typeface="Aptos" panose="020B0004020202020204" pitchFamily="34" charset="0"/>
                <a:ea typeface="Aptos" panose="020B0004020202020204" pitchFamily="34" charset="0"/>
                <a:cs typeface="Times New Roman" panose="02020603050405020304" pitchFamily="18" charset="0"/>
              </a:rPr>
              <a:t>è un modello che rappresenta l’equilibrio nutrizionale ideale fornendo un adeguato rapporto tra i nutrienti per una dieta sana</a:t>
            </a:r>
            <a:endParaRPr lang="it-IT" sz="3200" i="1" dirty="0"/>
          </a:p>
        </p:txBody>
      </p:sp>
      <p:pic>
        <p:nvPicPr>
          <p:cNvPr id="5" name="Segnaposto contenuto 4">
            <a:extLst>
              <a:ext uri="{FF2B5EF4-FFF2-40B4-BE49-F238E27FC236}">
                <a16:creationId xmlns:a16="http://schemas.microsoft.com/office/drawing/2014/main" id="{9B680EF7-7C51-6109-C835-0A72BEC12306}"/>
              </a:ext>
            </a:extLst>
          </p:cNvPr>
          <p:cNvPicPr>
            <a:picLocks noGrp="1" noChangeAspect="1"/>
          </p:cNvPicPr>
          <p:nvPr>
            <p:ph idx="1"/>
          </p:nvPr>
        </p:nvPicPr>
        <p:blipFill>
          <a:blip r:embed="rId2"/>
          <a:stretch>
            <a:fillRect/>
          </a:stretch>
        </p:blipFill>
        <p:spPr>
          <a:xfrm>
            <a:off x="3203471" y="2272665"/>
            <a:ext cx="5785057" cy="4351338"/>
          </a:xfrm>
        </p:spPr>
      </p:pic>
    </p:spTree>
    <p:extLst>
      <p:ext uri="{BB962C8B-B14F-4D97-AF65-F5344CB8AC3E}">
        <p14:creationId xmlns:p14="http://schemas.microsoft.com/office/powerpoint/2010/main" val="356848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6CF7E6-D10E-80E4-2CBA-D6A8A010EE9C}"/>
              </a:ext>
            </a:extLst>
          </p:cNvPr>
          <p:cNvSpPr>
            <a:spLocks noGrp="1"/>
          </p:cNvSpPr>
          <p:nvPr>
            <p:ph type="title"/>
          </p:nvPr>
        </p:nvSpPr>
        <p:spPr>
          <a:xfrm>
            <a:off x="838200" y="365124"/>
            <a:ext cx="10515600" cy="5893435"/>
          </a:xfrm>
        </p:spPr>
        <p:txBody>
          <a:bodyPr>
            <a:normAutofit/>
          </a:bodyPr>
          <a:lstStyle/>
          <a:p>
            <a:pPr algn="ctr">
              <a:lnSpc>
                <a:spcPct val="115000"/>
              </a:lnSpc>
              <a:spcAft>
                <a:spcPts val="800"/>
              </a:spcAft>
            </a:pPr>
            <a:r>
              <a:rPr lang="it-IT" sz="3600" kern="100" dirty="0">
                <a:solidFill>
                  <a:schemeClr val="tx2">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SCEGLI LA VARIETA’, LA SICUREZZA </a:t>
            </a:r>
            <a:br>
              <a:rPr lang="it-IT" sz="3600" kern="100" dirty="0">
                <a:solidFill>
                  <a:schemeClr val="tx2">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br>
            <a:r>
              <a:rPr lang="it-IT" sz="3600" kern="100" dirty="0">
                <a:solidFill>
                  <a:schemeClr val="tx2">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E LA SOSTENIBILITA’</a:t>
            </a:r>
            <a:br>
              <a:rPr lang="it-IT" sz="3600" kern="100" dirty="0">
                <a:effectLst/>
                <a:latin typeface="Aptos" panose="020B0004020202020204" pitchFamily="34" charset="0"/>
                <a:ea typeface="Aptos" panose="020B0004020202020204" pitchFamily="34" charset="0"/>
                <a:cs typeface="Times New Roman" panose="02020603050405020304" pitchFamily="18" charset="0"/>
              </a:rPr>
            </a:br>
            <a:r>
              <a:rPr lang="it-IT" sz="3600" kern="100" dirty="0">
                <a:effectLst/>
                <a:latin typeface="Aptos" panose="020B0004020202020204" pitchFamily="34" charset="0"/>
                <a:ea typeface="Aptos" panose="020B0004020202020204" pitchFamily="34" charset="0"/>
                <a:cs typeface="Times New Roman" panose="02020603050405020304" pitchFamily="18" charset="0"/>
              </a:rPr>
              <a:t>Varia la tua alimentazione: come e perché</a:t>
            </a:r>
            <a:br>
              <a:rPr lang="it-IT" sz="3600" kern="100" dirty="0">
                <a:effectLst/>
                <a:latin typeface="Aptos" panose="020B0004020202020204" pitchFamily="34" charset="0"/>
                <a:ea typeface="Aptos" panose="020B0004020202020204" pitchFamily="34" charset="0"/>
                <a:cs typeface="Times New Roman" panose="02020603050405020304" pitchFamily="18" charset="0"/>
              </a:rPr>
            </a:br>
            <a:r>
              <a:rPr lang="it-IT" sz="3600" kern="100" dirty="0">
                <a:effectLst/>
                <a:latin typeface="Aptos" panose="020B0004020202020204" pitchFamily="34" charset="0"/>
                <a:ea typeface="Aptos" panose="020B0004020202020204" pitchFamily="34" charset="0"/>
                <a:cs typeface="Times New Roman" panose="02020603050405020304" pitchFamily="18" charset="0"/>
              </a:rPr>
              <a:t>Consigli speciali per … la donna, le età della crescita, gli sportivi e gli atleti</a:t>
            </a:r>
            <a:br>
              <a:rPr lang="it-IT" sz="3600" kern="100" dirty="0">
                <a:effectLst/>
                <a:latin typeface="Aptos" panose="020B0004020202020204" pitchFamily="34" charset="0"/>
                <a:ea typeface="Aptos" panose="020B0004020202020204" pitchFamily="34" charset="0"/>
                <a:cs typeface="Times New Roman" panose="02020603050405020304" pitchFamily="18" charset="0"/>
              </a:rPr>
            </a:br>
            <a:r>
              <a:rPr lang="it-IT" sz="3600" kern="100" dirty="0">
                <a:effectLst/>
                <a:latin typeface="Aptos" panose="020B0004020202020204" pitchFamily="34" charset="0"/>
                <a:ea typeface="Aptos" panose="020B0004020202020204" pitchFamily="34" charset="0"/>
                <a:cs typeface="Times New Roman" panose="02020603050405020304" pitchFamily="18" charset="0"/>
              </a:rPr>
              <a:t>Attenti alle diete e all’uso degli integratori senza basi scientifiche</a:t>
            </a:r>
            <a:br>
              <a:rPr lang="it-IT" sz="3600" kern="100" dirty="0">
                <a:effectLst/>
                <a:latin typeface="Aptos" panose="020B0004020202020204" pitchFamily="34" charset="0"/>
                <a:ea typeface="Aptos" panose="020B0004020202020204" pitchFamily="34" charset="0"/>
                <a:cs typeface="Times New Roman" panose="02020603050405020304" pitchFamily="18" charset="0"/>
              </a:rPr>
            </a:br>
            <a:r>
              <a:rPr lang="it-IT" sz="3600" kern="100" dirty="0">
                <a:effectLst/>
                <a:latin typeface="Aptos" panose="020B0004020202020204" pitchFamily="34" charset="0"/>
                <a:ea typeface="Aptos" panose="020B0004020202020204" pitchFamily="34" charset="0"/>
                <a:cs typeface="Times New Roman" panose="02020603050405020304" pitchFamily="18" charset="0"/>
              </a:rPr>
              <a:t>La sicurezza degli alimenti dipende anche da te</a:t>
            </a:r>
            <a:br>
              <a:rPr lang="it-IT" sz="3600" kern="100" dirty="0">
                <a:effectLst/>
                <a:latin typeface="Aptos" panose="020B0004020202020204" pitchFamily="34" charset="0"/>
                <a:ea typeface="Aptos" panose="020B0004020202020204" pitchFamily="34" charset="0"/>
                <a:cs typeface="Times New Roman" panose="02020603050405020304" pitchFamily="18" charset="0"/>
              </a:rPr>
            </a:br>
            <a:r>
              <a:rPr lang="it-IT" sz="3600" b="1" i="1" kern="100" dirty="0">
                <a:effectLst/>
                <a:latin typeface="Aptos" panose="020B0004020202020204" pitchFamily="34" charset="0"/>
                <a:ea typeface="Aptos" panose="020B0004020202020204" pitchFamily="34" charset="0"/>
                <a:cs typeface="Times New Roman" panose="02020603050405020304" pitchFamily="18" charset="0"/>
              </a:rPr>
              <a:t>Sostenibilità delle diete</a:t>
            </a:r>
            <a:r>
              <a:rPr lang="it-IT" sz="3600" kern="100" dirty="0">
                <a:effectLst/>
                <a:latin typeface="Aptos" panose="020B0004020202020204" pitchFamily="34" charset="0"/>
                <a:ea typeface="Aptos" panose="020B0004020202020204" pitchFamily="34" charset="0"/>
                <a:cs typeface="Times New Roman" panose="02020603050405020304" pitchFamily="18" charset="0"/>
              </a:rPr>
              <a:t>: tutti possiamo contribuire</a:t>
            </a:r>
            <a:endParaRPr lang="it-IT" sz="3600" dirty="0"/>
          </a:p>
        </p:txBody>
      </p:sp>
    </p:spTree>
    <p:extLst>
      <p:ext uri="{BB962C8B-B14F-4D97-AF65-F5344CB8AC3E}">
        <p14:creationId xmlns:p14="http://schemas.microsoft.com/office/powerpoint/2010/main" val="374421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62A00-5DC0-EAE7-29C6-82919DA0E211}"/>
              </a:ext>
            </a:extLst>
          </p:cNvPr>
          <p:cNvSpPr>
            <a:spLocks noGrp="1"/>
          </p:cNvSpPr>
          <p:nvPr>
            <p:ph type="title"/>
          </p:nvPr>
        </p:nvSpPr>
        <p:spPr>
          <a:xfrm>
            <a:off x="3439160" y="2254885"/>
            <a:ext cx="5125720" cy="3241675"/>
          </a:xfrm>
        </p:spPr>
        <p:txBody>
          <a:bodyPr>
            <a:normAutofit/>
          </a:bodyPr>
          <a:lstStyle/>
          <a:p>
            <a:pPr algn="ctr"/>
            <a:r>
              <a:rPr lang="it-IT" sz="6600" dirty="0">
                <a:solidFill>
                  <a:srgbClr val="FF0000"/>
                </a:solidFill>
              </a:rPr>
              <a:t>Grazie per l’attenzione</a:t>
            </a:r>
            <a:br>
              <a:rPr lang="it-IT" dirty="0"/>
            </a:br>
            <a:endParaRPr lang="it-IT" dirty="0"/>
          </a:p>
        </p:txBody>
      </p:sp>
    </p:spTree>
    <p:extLst>
      <p:ext uri="{BB962C8B-B14F-4D97-AF65-F5344CB8AC3E}">
        <p14:creationId xmlns:p14="http://schemas.microsoft.com/office/powerpoint/2010/main" val="72010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35C52F-5A88-45E0-A9A5-C34A57331354}"/>
              </a:ext>
            </a:extLst>
          </p:cNvPr>
          <p:cNvSpPr>
            <a:spLocks noGrp="1"/>
          </p:cNvSpPr>
          <p:nvPr>
            <p:ph type="title"/>
          </p:nvPr>
        </p:nvSpPr>
        <p:spPr>
          <a:xfrm>
            <a:off x="838200" y="466725"/>
            <a:ext cx="10515600" cy="5639435"/>
          </a:xfrm>
        </p:spPr>
        <p:txBody>
          <a:bodyPr>
            <a:normAutofit/>
          </a:bodyPr>
          <a:lstStyle/>
          <a:p>
            <a:pPr algn="ctr"/>
            <a:r>
              <a:rPr lang="it-IT" dirty="0">
                <a:effectLst/>
                <a:latin typeface="Aptos" panose="020B0004020202020204" pitchFamily="34" charset="0"/>
                <a:ea typeface="Aptos" panose="020B0004020202020204" pitchFamily="34" charset="0"/>
                <a:cs typeface="Times New Roman" panose="02020603050405020304" pitchFamily="18" charset="0"/>
              </a:rPr>
              <a:t>La </a:t>
            </a:r>
            <a:r>
              <a:rPr lang="it-IT" b="1" dirty="0">
                <a:effectLst/>
                <a:latin typeface="Aptos" panose="020B0004020202020204" pitchFamily="34" charset="0"/>
                <a:ea typeface="Aptos" panose="020B0004020202020204" pitchFamily="34" charset="0"/>
                <a:cs typeface="Times New Roman" panose="02020603050405020304" pitchFamily="18" charset="0"/>
              </a:rPr>
              <a:t>Ristorazione Scolastica </a:t>
            </a:r>
            <a:r>
              <a:rPr lang="it-IT" dirty="0">
                <a:effectLst/>
                <a:latin typeface="Aptos" panose="020B0004020202020204" pitchFamily="34" charset="0"/>
                <a:ea typeface="Aptos" panose="020B0004020202020204" pitchFamily="34" charset="0"/>
                <a:cs typeface="Times New Roman" panose="02020603050405020304" pitchFamily="18" charset="0"/>
              </a:rPr>
              <a:t>non deve essere vista esclusivamente come semplice soddisfacimento dei fabbisogni nutrizionali, ma deve essere considerata un importante e continuo momento di </a:t>
            </a:r>
            <a:r>
              <a:rPr lang="it-IT" i="1" dirty="0">
                <a:effectLst/>
                <a:latin typeface="Aptos" panose="020B0004020202020204" pitchFamily="34" charset="0"/>
                <a:ea typeface="Aptos" panose="020B0004020202020204" pitchFamily="34" charset="0"/>
                <a:cs typeface="Times New Roman" panose="02020603050405020304" pitchFamily="18" charset="0"/>
              </a:rPr>
              <a:t>educazione e promozione della salute diretto ai bambini</a:t>
            </a:r>
            <a:r>
              <a:rPr lang="it-IT" dirty="0">
                <a:effectLst/>
                <a:latin typeface="Aptos" panose="020B0004020202020204" pitchFamily="34" charset="0"/>
                <a:ea typeface="Aptos" panose="020B0004020202020204" pitchFamily="34" charset="0"/>
                <a:cs typeface="Times New Roman" panose="02020603050405020304" pitchFamily="18" charset="0"/>
              </a:rPr>
              <a:t>, che coinvolge anche docenti e genitori</a:t>
            </a:r>
            <a:endParaRPr lang="it-IT" dirty="0"/>
          </a:p>
        </p:txBody>
      </p:sp>
    </p:spTree>
    <p:extLst>
      <p:ext uri="{BB962C8B-B14F-4D97-AF65-F5344CB8AC3E}">
        <p14:creationId xmlns:p14="http://schemas.microsoft.com/office/powerpoint/2010/main" val="42183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4D6F64-59EE-6EA6-7A38-B5477FE5B69D}"/>
              </a:ext>
            </a:extLst>
          </p:cNvPr>
          <p:cNvSpPr>
            <a:spLocks noGrp="1"/>
          </p:cNvSpPr>
          <p:nvPr>
            <p:ph type="title"/>
          </p:nvPr>
        </p:nvSpPr>
        <p:spPr>
          <a:xfrm>
            <a:off x="838200" y="426085"/>
            <a:ext cx="10515600" cy="5822315"/>
          </a:xfrm>
        </p:spPr>
        <p:txBody>
          <a:bodyPr>
            <a:normAutofit/>
          </a:bodyPr>
          <a:lstStyle/>
          <a:p>
            <a:r>
              <a:rPr lang="it-IT" sz="4800" dirty="0">
                <a:effectLst/>
                <a:latin typeface="Aptos" panose="020B0004020202020204" pitchFamily="34" charset="0"/>
                <a:ea typeface="Aptos" panose="020B0004020202020204" pitchFamily="34" charset="0"/>
                <a:cs typeface="Times New Roman" panose="02020603050405020304" pitchFamily="18" charset="0"/>
              </a:rPr>
              <a:t>In essa agiscono molti fattori determinanti: </a:t>
            </a:r>
            <a:br>
              <a:rPr lang="it-IT" sz="4800" dirty="0">
                <a:effectLst/>
                <a:latin typeface="Aptos" panose="020B0004020202020204" pitchFamily="34" charset="0"/>
                <a:ea typeface="Aptos" panose="020B0004020202020204" pitchFamily="34" charset="0"/>
                <a:cs typeface="Times New Roman" panose="02020603050405020304" pitchFamily="18" charset="0"/>
              </a:rPr>
            </a:br>
            <a:r>
              <a:rPr lang="it-IT" sz="4800" dirty="0">
                <a:solidFill>
                  <a:srgbClr val="C00000"/>
                </a:solidFill>
                <a:latin typeface="Aptos" panose="020B0004020202020204" pitchFamily="34" charset="0"/>
                <a:ea typeface="Aptos" panose="020B0004020202020204" pitchFamily="34" charset="0"/>
                <a:cs typeface="Times New Roman" panose="02020603050405020304" pitchFamily="18" charset="0"/>
              </a:rPr>
              <a:t>°</a:t>
            </a:r>
            <a:r>
              <a:rPr lang="it-IT" sz="4800" dirty="0">
                <a:latin typeface="Aptos" panose="020B0004020202020204" pitchFamily="34" charset="0"/>
                <a:ea typeface="Aptos" panose="020B0004020202020204" pitchFamily="34" charset="0"/>
                <a:cs typeface="Times New Roman" panose="02020603050405020304" pitchFamily="18" charset="0"/>
              </a:rPr>
              <a:t> </a:t>
            </a:r>
            <a:r>
              <a:rPr lang="it-IT" sz="4800" dirty="0">
                <a:effectLst/>
                <a:latin typeface="Aptos" panose="020B0004020202020204" pitchFamily="34" charset="0"/>
                <a:ea typeface="Aptos" panose="020B0004020202020204" pitchFamily="34" charset="0"/>
                <a:cs typeface="Times New Roman" panose="02020603050405020304" pitchFamily="18" charset="0"/>
              </a:rPr>
              <a:t>la qualità nutrizionale e sensoriale</a:t>
            </a:r>
            <a:br>
              <a:rPr lang="it-IT" sz="4800" dirty="0">
                <a:effectLst/>
                <a:latin typeface="Aptos" panose="020B0004020202020204" pitchFamily="34" charset="0"/>
                <a:ea typeface="Aptos" panose="020B0004020202020204" pitchFamily="34" charset="0"/>
                <a:cs typeface="Times New Roman" panose="02020603050405020304" pitchFamily="18" charset="0"/>
              </a:rPr>
            </a:br>
            <a:r>
              <a:rPr lang="it-IT" sz="48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t>
            </a:r>
            <a:r>
              <a:rPr lang="it-IT" sz="4800" dirty="0">
                <a:effectLst/>
                <a:latin typeface="Aptos" panose="020B0004020202020204" pitchFamily="34" charset="0"/>
                <a:ea typeface="Aptos" panose="020B0004020202020204" pitchFamily="34" charset="0"/>
                <a:cs typeface="Times New Roman" panose="02020603050405020304" pitchFamily="18" charset="0"/>
              </a:rPr>
              <a:t> la sicurezza degli alimenti</a:t>
            </a:r>
            <a:br>
              <a:rPr lang="it-IT" sz="4800" dirty="0">
                <a:effectLst/>
                <a:latin typeface="Aptos" panose="020B0004020202020204" pitchFamily="34" charset="0"/>
                <a:ea typeface="Aptos" panose="020B0004020202020204" pitchFamily="34" charset="0"/>
                <a:cs typeface="Times New Roman" panose="02020603050405020304" pitchFamily="18" charset="0"/>
              </a:rPr>
            </a:br>
            <a:r>
              <a:rPr lang="it-IT" sz="48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t>
            </a:r>
            <a:r>
              <a:rPr lang="it-IT" sz="4800" dirty="0">
                <a:effectLst/>
                <a:latin typeface="Aptos" panose="020B0004020202020204" pitchFamily="34" charset="0"/>
                <a:ea typeface="Aptos" panose="020B0004020202020204" pitchFamily="34" charset="0"/>
                <a:cs typeface="Times New Roman" panose="02020603050405020304" pitchFamily="18" charset="0"/>
              </a:rPr>
              <a:t> lo sviluppo di conoscenze e consapevolezze in tema di educazione alimentare e di competenze relazionali e sociali</a:t>
            </a:r>
            <a:endParaRPr lang="it-IT" sz="4800" dirty="0"/>
          </a:p>
        </p:txBody>
      </p:sp>
    </p:spTree>
    <p:extLst>
      <p:ext uri="{BB962C8B-B14F-4D97-AF65-F5344CB8AC3E}">
        <p14:creationId xmlns:p14="http://schemas.microsoft.com/office/powerpoint/2010/main" val="147430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27D650-F410-3291-4418-3C941DF0094F}"/>
              </a:ext>
            </a:extLst>
          </p:cNvPr>
          <p:cNvSpPr>
            <a:spLocks noGrp="1"/>
          </p:cNvSpPr>
          <p:nvPr>
            <p:ph type="title"/>
          </p:nvPr>
        </p:nvSpPr>
        <p:spPr>
          <a:xfrm>
            <a:off x="838200" y="669925"/>
            <a:ext cx="10515600" cy="5537835"/>
          </a:xfrm>
        </p:spPr>
        <p:txBody>
          <a:bodyPr>
            <a:normAutofit/>
          </a:bodyPr>
          <a:lstStyle/>
          <a:p>
            <a:pPr algn="ctr"/>
            <a:r>
              <a:rPr lang="it-IT" sz="5400" dirty="0">
                <a:effectLst/>
                <a:latin typeface="Aptos" panose="020B0004020202020204" pitchFamily="34" charset="0"/>
                <a:ea typeface="Aptos" panose="020B0004020202020204" pitchFamily="34" charset="0"/>
                <a:cs typeface="Times New Roman" panose="02020603050405020304" pitchFamily="18" charset="0"/>
              </a:rPr>
              <a:t>Uno dei ruoli della ristorazione scolastica è la valorizzazione culturale della varietà e delle differenze  attraverso la </a:t>
            </a:r>
            <a:r>
              <a:rPr lang="it-IT" sz="5400" i="1" dirty="0">
                <a:effectLst/>
                <a:latin typeface="Aptos" panose="020B0004020202020204" pitchFamily="34" charset="0"/>
                <a:ea typeface="Aptos" panose="020B0004020202020204" pitchFamily="34" charset="0"/>
                <a:cs typeface="Times New Roman" panose="02020603050405020304" pitchFamily="18" charset="0"/>
              </a:rPr>
              <a:t>promozione delle tradizioni locali</a:t>
            </a:r>
            <a:endParaRPr lang="it-IT" sz="5400" i="1" dirty="0"/>
          </a:p>
        </p:txBody>
      </p:sp>
    </p:spTree>
    <p:extLst>
      <p:ext uri="{BB962C8B-B14F-4D97-AF65-F5344CB8AC3E}">
        <p14:creationId xmlns:p14="http://schemas.microsoft.com/office/powerpoint/2010/main" val="246505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 schermata, Carattere, biglietto da visita&#10;&#10;Descrizione generata automaticamente">
            <a:extLst>
              <a:ext uri="{FF2B5EF4-FFF2-40B4-BE49-F238E27FC236}">
                <a16:creationId xmlns:a16="http://schemas.microsoft.com/office/drawing/2014/main" id="{072C9807-2447-9ABE-A597-C71C0F7D8A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3840" y="547028"/>
            <a:ext cx="9499958" cy="5630252"/>
          </a:xfrm>
        </p:spPr>
      </p:pic>
    </p:spTree>
    <p:extLst>
      <p:ext uri="{BB962C8B-B14F-4D97-AF65-F5344CB8AC3E}">
        <p14:creationId xmlns:p14="http://schemas.microsoft.com/office/powerpoint/2010/main" val="424599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1741FC-766B-1BB9-267B-F0EA1C7D6932}"/>
              </a:ext>
            </a:extLst>
          </p:cNvPr>
          <p:cNvSpPr>
            <a:spLocks noGrp="1"/>
          </p:cNvSpPr>
          <p:nvPr>
            <p:ph type="title"/>
          </p:nvPr>
        </p:nvSpPr>
        <p:spPr>
          <a:xfrm>
            <a:off x="838200" y="365124"/>
            <a:ext cx="10398369" cy="6116955"/>
          </a:xfrm>
        </p:spPr>
        <p:txBody>
          <a:bodyPr>
            <a:normAutofit/>
          </a:bodyPr>
          <a:lstStyle/>
          <a:p>
            <a:pPr>
              <a:lnSpc>
                <a:spcPct val="115000"/>
              </a:lnSpc>
              <a:spcAft>
                <a:spcPts val="800"/>
              </a:spcAft>
            </a:pPr>
            <a:r>
              <a:rPr lang="it-IT" sz="2400" kern="100" dirty="0">
                <a:effectLst/>
                <a:latin typeface="Aptos" panose="020B0004020202020204" pitchFamily="34" charset="0"/>
                <a:ea typeface="Aptos" panose="020B0004020202020204" pitchFamily="34" charset="0"/>
                <a:cs typeface="Times New Roman" panose="02020603050405020304" pitchFamily="18" charset="0"/>
              </a:rPr>
              <a:t>I menù per la ristorazione scolastica devono tenere in considerazione:</a:t>
            </a:r>
            <a:br>
              <a:rPr lang="it-IT" sz="2400" kern="100" dirty="0">
                <a:effectLst/>
                <a:latin typeface="Aptos" panose="020B0004020202020204" pitchFamily="34" charset="0"/>
                <a:ea typeface="Aptos" panose="020B0004020202020204" pitchFamily="34" charset="0"/>
                <a:cs typeface="Times New Roman" panose="02020603050405020304" pitchFamily="18" charset="0"/>
              </a:rPr>
            </a:br>
            <a:br>
              <a:rPr lang="it-IT" sz="2400" kern="100" dirty="0">
                <a:effectLst/>
                <a:latin typeface="Aptos" panose="020B0004020202020204" pitchFamily="34" charset="0"/>
                <a:ea typeface="Aptos" panose="020B0004020202020204" pitchFamily="34" charset="0"/>
                <a:cs typeface="Times New Roman" panose="02020603050405020304" pitchFamily="18" charset="0"/>
              </a:rPr>
            </a:br>
            <a:r>
              <a:rPr lang="it-IT" sz="24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t>
            </a:r>
            <a:r>
              <a:rPr lang="it-IT" sz="2400" kern="100" dirty="0">
                <a:effectLst/>
                <a:latin typeface="Aptos" panose="020B0004020202020204" pitchFamily="34" charset="0"/>
                <a:ea typeface="Aptos" panose="020B0004020202020204" pitchFamily="34" charset="0"/>
                <a:cs typeface="Times New Roman" panose="02020603050405020304" pitchFamily="18" charset="0"/>
              </a:rPr>
              <a:t> La dieta mediterranea che prevede la costante presenza di cereali, l’abbondanza di frutta e verdura, l’utilizzo di olio EVO e la presenza di pesce e carne da alternare alle proteine vegetali delle leguminose.</a:t>
            </a:r>
            <a:br>
              <a:rPr lang="it-IT" sz="2400" kern="100" dirty="0">
                <a:effectLst/>
                <a:latin typeface="Aptos" panose="020B0004020202020204" pitchFamily="34" charset="0"/>
                <a:ea typeface="Aptos" panose="020B0004020202020204" pitchFamily="34" charset="0"/>
                <a:cs typeface="Times New Roman" panose="02020603050405020304" pitchFamily="18" charset="0"/>
              </a:rPr>
            </a:br>
            <a:r>
              <a:rPr lang="it-IT" sz="24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t>
            </a:r>
            <a:r>
              <a:rPr lang="it-IT" sz="2400" kern="100" dirty="0">
                <a:effectLst/>
                <a:latin typeface="Aptos" panose="020B0004020202020204" pitchFamily="34" charset="0"/>
                <a:ea typeface="Aptos" panose="020B0004020202020204" pitchFamily="34" charset="0"/>
                <a:cs typeface="Times New Roman" panose="02020603050405020304" pitchFamily="18" charset="0"/>
              </a:rPr>
              <a:t> I livelli di assunzione giornalieri raccomandati di nutrienti (LARN) si cui basare le scelte alimentari nutrizionalmente corrette tramite la produzione e distribuzione dei pasti</a:t>
            </a:r>
            <a:br>
              <a:rPr lang="it-IT" sz="2400" kern="100" dirty="0">
                <a:effectLst/>
                <a:latin typeface="Aptos" panose="020B0004020202020204" pitchFamily="34" charset="0"/>
                <a:ea typeface="Aptos" panose="020B0004020202020204" pitchFamily="34" charset="0"/>
                <a:cs typeface="Times New Roman" panose="02020603050405020304" pitchFamily="18" charset="0"/>
              </a:rPr>
            </a:br>
            <a:r>
              <a:rPr lang="it-IT" sz="24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t>
            </a:r>
            <a:r>
              <a:rPr lang="it-IT" sz="2400" kern="100" dirty="0">
                <a:effectLst/>
                <a:latin typeface="Aptos" panose="020B0004020202020204" pitchFamily="34" charset="0"/>
                <a:ea typeface="Aptos" panose="020B0004020202020204" pitchFamily="34" charset="0"/>
                <a:cs typeface="Times New Roman" panose="02020603050405020304" pitchFamily="18" charset="0"/>
              </a:rPr>
              <a:t> </a:t>
            </a:r>
            <a:r>
              <a:rPr lang="it-IT" sz="2400" dirty="0">
                <a:effectLst/>
                <a:latin typeface="Aptos" panose="020B0004020202020204" pitchFamily="34" charset="0"/>
                <a:ea typeface="Aptos" panose="020B0004020202020204" pitchFamily="34" charset="0"/>
                <a:cs typeface="Times New Roman" panose="02020603050405020304" pitchFamily="18" charset="0"/>
              </a:rPr>
              <a:t>Le linee di indirizzo nazionali per la ristorazione scolastica che traducono le indicazioni della dieta mediterranea per i pasti consumati a scuola</a:t>
            </a:r>
            <a:endParaRPr lang="it-IT" sz="2400" dirty="0"/>
          </a:p>
        </p:txBody>
      </p:sp>
    </p:spTree>
    <p:extLst>
      <p:ext uri="{BB962C8B-B14F-4D97-AF65-F5344CB8AC3E}">
        <p14:creationId xmlns:p14="http://schemas.microsoft.com/office/powerpoint/2010/main" val="741443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A236B9-D872-BC18-A12C-53385299244A}"/>
              </a:ext>
            </a:extLst>
          </p:cNvPr>
          <p:cNvSpPr>
            <a:spLocks noGrp="1"/>
          </p:cNvSpPr>
          <p:nvPr>
            <p:ph type="title"/>
          </p:nvPr>
        </p:nvSpPr>
        <p:spPr>
          <a:xfrm>
            <a:off x="838200" y="365125"/>
            <a:ext cx="10515600" cy="6035675"/>
          </a:xfrm>
        </p:spPr>
        <p:txBody>
          <a:bodyPr>
            <a:normAutofit/>
          </a:bodyPr>
          <a:lstStyle/>
          <a:p>
            <a:pPr algn="ctr"/>
            <a:r>
              <a:rPr lang="it-IT" sz="4000" dirty="0">
                <a:effectLst/>
                <a:latin typeface="Aptos" panose="020B0004020202020204" pitchFamily="34" charset="0"/>
                <a:ea typeface="Aptos" panose="020B0004020202020204" pitchFamily="34" charset="0"/>
                <a:cs typeface="Times New Roman" panose="02020603050405020304" pitchFamily="18" charset="0"/>
              </a:rPr>
              <a:t>Il pasto in mensa è un’importante occasione di educazione al gusto, docenti e operatori adeguatamente formati giocano un ruolo di rilievo nel favorire l’arricchimento del modello alimentare dei bambini e dei ragazzi con nuovi sapori, gusti ed esperienze alimentari gestendo eventuali difficoltà di consumo di preparazioni poco o per niente conosciute</a:t>
            </a:r>
            <a:endParaRPr lang="it-IT" sz="4000" dirty="0"/>
          </a:p>
        </p:txBody>
      </p:sp>
    </p:spTree>
    <p:extLst>
      <p:ext uri="{BB962C8B-B14F-4D97-AF65-F5344CB8AC3E}">
        <p14:creationId xmlns:p14="http://schemas.microsoft.com/office/powerpoint/2010/main" val="1104824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TotalTime>
  <Words>1831</Words>
  <Application>Microsoft Office PowerPoint</Application>
  <PresentationFormat>Widescreen</PresentationFormat>
  <Paragraphs>392</Paragraphs>
  <Slides>31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31</vt:i4>
      </vt:variant>
    </vt:vector>
  </HeadingPairs>
  <TitlesOfParts>
    <vt:vector size="36" baseType="lpstr">
      <vt:lpstr>Aptos</vt:lpstr>
      <vt:lpstr>Aptos Display</vt:lpstr>
      <vt:lpstr>Arial</vt:lpstr>
      <vt:lpstr>Symbol</vt:lpstr>
      <vt:lpstr>Tema di Office</vt:lpstr>
      <vt:lpstr>PRESENTAZIONE MENU’ SCOLASTICO </vt:lpstr>
      <vt:lpstr>Le corrette abitudini alimentari e uno stile di vita sano, adottati fin dai primi anni di vita, sono fondamentali per la salute ed il benessere</vt:lpstr>
      <vt:lpstr>La Dieta Mediterranea è un modello che rappresenta l’equilibrio nutrizionale ideale fornendo un adeguato rapporto tra i nutrienti per una dieta sana</vt:lpstr>
      <vt:lpstr>La Ristorazione Scolastica non deve essere vista esclusivamente come semplice soddisfacimento dei fabbisogni nutrizionali, ma deve essere considerata un importante e continuo momento di educazione e promozione della salute diretto ai bambini, che coinvolge anche docenti e genitori</vt:lpstr>
      <vt:lpstr>In essa agiscono molti fattori determinanti:  ° la qualità nutrizionale e sensoriale ° la sicurezza degli alimenti ° lo sviluppo di conoscenze e consapevolezze in tema di educazione alimentare e di competenze relazionali e sociali</vt:lpstr>
      <vt:lpstr>Uno dei ruoli della ristorazione scolastica è la valorizzazione culturale della varietà e delle differenze  attraverso la promozione delle tradizioni locali</vt:lpstr>
      <vt:lpstr>Presentazione standard di PowerPoint</vt:lpstr>
      <vt:lpstr>I menù per la ristorazione scolastica devono tenere in considerazione:  * La dieta mediterranea che prevede la costante presenza di cereali, l’abbondanza di frutta e verdura, l’utilizzo di olio EVO e la presenza di pesce e carne da alternare alle proteine vegetali delle leguminose. * I livelli di assunzione giornalieri raccomandati di nutrienti (LARN) si cui basare le scelte alimentari nutrizionalmente corrette tramite la produzione e distribuzione dei pasti * Le linee di indirizzo nazionali per la ristorazione scolastica che traducono le indicazioni della dieta mediterranea per i pasti consumati a scuola</vt:lpstr>
      <vt:lpstr>Il pasto in mensa è un’importante occasione di educazione al gusto, docenti e operatori adeguatamente formati giocano un ruolo di rilievo nel favorire l’arricchimento del modello alimentare dei bambini e dei ragazzi con nuovi sapori, gusti ed esperienze alimentari gestendo eventuali difficoltà di consumo di preparazioni poco o per niente conosciute</vt:lpstr>
      <vt:lpstr>I LARN (livelli di assunzione raccomandati di energia e nutrienti per la popolazione italiana – Società Italiana di Nutrizione Umana revisione 2014) esprimono gli apporti giornalieri raccomandati di energia e nutrienti</vt:lpstr>
      <vt:lpstr>I range degli apporti raccomandati di energia e nutrienti per il pranzo, indicati in tabella, sono la media dei valori per fascia d’età e per genere</vt:lpstr>
      <vt:lpstr>COSTRUZIONE DEL MENU’  Il menù scolastico è articolato su quattro settimane, a rotazione, e diversificato per il periodo autunno-inverno e primavera-estate.</vt:lpstr>
      <vt:lpstr>Presentazione standard di PowerPoint</vt:lpstr>
      <vt:lpstr>Presentazione standard di PowerPoint</vt:lpstr>
      <vt:lpstr>Presentazione standard di PowerPoint</vt:lpstr>
      <vt:lpstr>Sono previste alternative al menù solo nel caso di diete per situazioni speciali: § allergie o intolleranze alimentari,  § patologie che richiedano alimenti specifici,  § stati transitori di malessere e/o convalescenza di stati patologici, la dieta leggera (o dieta in bianco) che, come da disposizioni delle Linee Guida della Regione Lombardia per la ristorazione scolastica, può sostituire il menù del giorno solo per brevi periodi di 2-3 giorni,  § per motivi etico-religiosi e culturali, come riportato dalle Linee di indirizzo Nazionale per la ristorazione scolastica del Ministero della Salute, tali sostituzioni non richiedono certificazione medica ma una semplice comunicazione da parte dei genitori.</vt:lpstr>
      <vt:lpstr>Presentazione standard di PowerPoint</vt:lpstr>
      <vt:lpstr>Presentazione standard di PowerPoint</vt:lpstr>
      <vt:lpstr>MENU’ INFANZIA E PRIMARIA COMUNE DI ADRO SETTEMBRE – MARZO </vt:lpstr>
      <vt:lpstr>MENU’ INFANZIA E PRIMARIA COMUNE DI ADRO APRILE - AGOSTO</vt:lpstr>
      <vt:lpstr>Grazie per l’attenzione </vt:lpstr>
      <vt:lpstr>Presentazione standard di PowerPoint</vt:lpstr>
      <vt:lpstr>BILANCIA I NUTRIENTI E  MANTIENI IL PESO Controlla il peso e  mantieniti sempre attivo</vt:lpstr>
      <vt:lpstr>Indice di massa corporea (IMC)  IMC = peso (kg) / statura (m) / statura (m) </vt:lpstr>
      <vt:lpstr>Circonferenza vita</vt:lpstr>
      <vt:lpstr>PIU’ È MEGLIO  Più frutta e verdura</vt:lpstr>
      <vt:lpstr>Più cereali integrali e legumi Celiachia e prodotti senza glutine Il valore nutrizionale dei legumi (proteine, fitoestrogeni, favismo)</vt:lpstr>
      <vt:lpstr>Bevi ogni giorno acqua in abbondanza </vt:lpstr>
      <vt:lpstr>MENO È MEGLIO Grassi: scegli quali e limita la quantità Zuccheri, dolci e bevande zuccherate: meno è meglio Il sale? Meglio è meglio Bevande alcoliche: il meno possibile</vt:lpstr>
      <vt:lpstr>SCEGLI LA VARIETA’, LA SICUREZZA  E LA SOSTENIBILITA’ Varia la tua alimentazione: come e perché Consigli speciali per … la donna, le età della crescita, gli sportivi e gli atleti Attenti alle diete e all’uso degli integratori senza basi scientifiche La sicurezza degli alimenti dipende anche da te Sostenibilità delle diete: tutti possiamo contribuire</vt:lpstr>
      <vt:lpstr>Grazie per l’attenzione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massimiliano serra</dc:creator>
  <cp:lastModifiedBy>massimiliano serra</cp:lastModifiedBy>
  <cp:revision>16</cp:revision>
  <dcterms:created xsi:type="dcterms:W3CDTF">2024-09-09T09:27:06Z</dcterms:created>
  <dcterms:modified xsi:type="dcterms:W3CDTF">2024-09-09T15:03:46Z</dcterms:modified>
</cp:coreProperties>
</file>